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2" r:id="rId5"/>
    <p:sldId id="265" r:id="rId6"/>
    <p:sldId id="263" r:id="rId7"/>
    <p:sldId id="264" r:id="rId8"/>
    <p:sldId id="269" r:id="rId9"/>
    <p:sldId id="270" r:id="rId10"/>
    <p:sldId id="271" r:id="rId11"/>
    <p:sldId id="272" r:id="rId12"/>
    <p:sldId id="273" r:id="rId13"/>
  </p:sldIdLst>
  <p:sldSz cx="12192000" cy="6858000"/>
  <p:notesSz cx="6858000" cy="9144000"/>
  <p:custDataLst>
    <p:tags r:id="rId1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16AB"/>
    <a:srgbClr val="2A6DA8"/>
    <a:srgbClr val="FDE0FF"/>
    <a:srgbClr val="FFC6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32F32-3DEF-4E33-A892-62DDDC686108}" v="463" dt="2022-08-28T23:28:46.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5667" autoAdjust="0"/>
  </p:normalViewPr>
  <p:slideViewPr>
    <p:cSldViewPr snapToGrid="0" snapToObjects="1">
      <p:cViewPr>
        <p:scale>
          <a:sx n="100" d="100"/>
          <a:sy n="100" d="100"/>
        </p:scale>
        <p:origin x="1062" y="21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29995078740159E-2"/>
          <c:y val="5.5933498035586969E-2"/>
          <c:w val="0.89307000492125987"/>
          <c:h val="0.74244348287134088"/>
        </c:manualLayout>
      </c:layout>
      <c:barChart>
        <c:barDir val="col"/>
        <c:grouping val="clustered"/>
        <c:varyColors val="0"/>
        <c:ser>
          <c:idx val="0"/>
          <c:order val="0"/>
          <c:tx>
            <c:strRef>
              <c:f>Sheet1!$B$1</c:f>
              <c:strCache>
                <c:ptCount val="1"/>
                <c:pt idx="0">
                  <c:v>妊娠しにくさ</c:v>
                </c:pt>
              </c:strCache>
            </c:strRef>
          </c:tx>
          <c:spPr>
            <a:solidFill>
              <a:srgbClr val="CC0066"/>
            </a:solidFill>
            <a:ln>
              <a:solidFill>
                <a:schemeClr val="bg1"/>
              </a:solidFill>
            </a:ln>
            <a:effectLst/>
          </c:spPr>
          <c:invertIfNegative val="0"/>
          <c:cat>
            <c:strRef>
              <c:f>Sheet1!$A$2:$A$6</c:f>
              <c:strCache>
                <c:ptCount val="5"/>
                <c:pt idx="0">
                  <c:v>20-24</c:v>
                </c:pt>
                <c:pt idx="1">
                  <c:v>25-29</c:v>
                </c:pt>
                <c:pt idx="2">
                  <c:v>30-34</c:v>
                </c:pt>
                <c:pt idx="3">
                  <c:v>35-39</c:v>
                </c:pt>
                <c:pt idx="4">
                  <c:v>40-44</c:v>
                </c:pt>
              </c:strCache>
            </c:strRef>
          </c:cat>
          <c:val>
            <c:numRef>
              <c:f>Sheet1!$B$2:$B$6</c:f>
              <c:numCache>
                <c:formatCode>0%</c:formatCode>
                <c:ptCount val="5"/>
                <c:pt idx="0">
                  <c:v>5.7000000000000002E-2</c:v>
                </c:pt>
                <c:pt idx="1">
                  <c:v>9.2999999999999999E-2</c:v>
                </c:pt>
                <c:pt idx="2">
                  <c:v>0.155</c:v>
                </c:pt>
                <c:pt idx="3">
                  <c:v>0.29599999999999999</c:v>
                </c:pt>
                <c:pt idx="4">
                  <c:v>0.63600000000000001</c:v>
                </c:pt>
              </c:numCache>
            </c:numRef>
          </c:val>
          <c:extLst>
            <c:ext xmlns:c16="http://schemas.microsoft.com/office/drawing/2014/chart" uri="{C3380CC4-5D6E-409C-BE32-E72D297353CC}">
              <c16:uniqueId val="{00000000-9543-4F3E-9703-CD043257254A}"/>
            </c:ext>
          </c:extLst>
        </c:ser>
        <c:dLbls>
          <c:showLegendKey val="0"/>
          <c:showVal val="0"/>
          <c:showCatName val="0"/>
          <c:showSerName val="0"/>
          <c:showPercent val="0"/>
          <c:showBubbleSize val="0"/>
        </c:dLbls>
        <c:gapWidth val="95"/>
        <c:overlap val="-27"/>
        <c:axId val="1151974704"/>
        <c:axId val="1161201344"/>
      </c:barChart>
      <c:catAx>
        <c:axId val="1151974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1161201344"/>
        <c:crosses val="autoZero"/>
        <c:auto val="1"/>
        <c:lblAlgn val="ctr"/>
        <c:lblOffset val="100"/>
        <c:noMultiLvlLbl val="0"/>
      </c:catAx>
      <c:valAx>
        <c:axId val="116120134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11519747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lumMod val="95000"/>
              <a:lumOff val="5000"/>
            </a:schemeClr>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CC7C2-01AB-4947-B925-4BC0C101F958}" type="datetimeFigureOut">
              <a:rPr kumimoji="1" lang="ja-JP" altLang="en-US" smtClean="0"/>
              <a:t>2022/8/29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DA26E-676B-C343-B3AB-C5F1FBB16353}" type="slidenum">
              <a:rPr kumimoji="1" lang="ja-JP" altLang="en-US" smtClean="0"/>
              <a:t>‹#›</a:t>
            </a:fld>
            <a:endParaRPr kumimoji="1" lang="ja-JP" altLang="en-US"/>
          </a:p>
        </p:txBody>
      </p:sp>
    </p:spTree>
    <p:extLst>
      <p:ext uri="{BB962C8B-B14F-4D97-AF65-F5344CB8AC3E}">
        <p14:creationId xmlns:p14="http://schemas.microsoft.com/office/powerpoint/2010/main" val="1746444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7DA26E-676B-C343-B3AB-C5F1FBB16353}" type="slidenum">
              <a:rPr kumimoji="1" lang="ja-JP" altLang="en-US" smtClean="0"/>
              <a:t>3</a:t>
            </a:fld>
            <a:endParaRPr kumimoji="1" lang="ja-JP" altLang="en-US"/>
          </a:p>
        </p:txBody>
      </p:sp>
    </p:spTree>
    <p:extLst>
      <p:ext uri="{BB962C8B-B14F-4D97-AF65-F5344CB8AC3E}">
        <p14:creationId xmlns:p14="http://schemas.microsoft.com/office/powerpoint/2010/main" val="416714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D7DA26E-676B-C343-B3AB-C5F1FBB16353}" type="slidenum">
              <a:rPr kumimoji="1" lang="ja-JP" altLang="en-US" smtClean="0"/>
              <a:t>5</a:t>
            </a:fld>
            <a:endParaRPr kumimoji="1" lang="ja-JP" altLang="en-US"/>
          </a:p>
        </p:txBody>
      </p:sp>
    </p:spTree>
    <p:extLst>
      <p:ext uri="{BB962C8B-B14F-4D97-AF65-F5344CB8AC3E}">
        <p14:creationId xmlns:p14="http://schemas.microsoft.com/office/powerpoint/2010/main" val="48789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D7DA26E-676B-C343-B3AB-C5F1FBB16353}" type="slidenum">
              <a:rPr kumimoji="1" lang="ja-JP" altLang="en-US" smtClean="0"/>
              <a:t>8</a:t>
            </a:fld>
            <a:endParaRPr kumimoji="1" lang="ja-JP" altLang="en-US"/>
          </a:p>
        </p:txBody>
      </p:sp>
    </p:spTree>
    <p:extLst>
      <p:ext uri="{BB962C8B-B14F-4D97-AF65-F5344CB8AC3E}">
        <p14:creationId xmlns:p14="http://schemas.microsoft.com/office/powerpoint/2010/main" val="297469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D7DA26E-676B-C343-B3AB-C5F1FBB16353}" type="slidenum">
              <a:rPr kumimoji="1" lang="ja-JP" altLang="en-US" smtClean="0"/>
              <a:t>9</a:t>
            </a:fld>
            <a:endParaRPr kumimoji="1" lang="ja-JP" altLang="en-US"/>
          </a:p>
        </p:txBody>
      </p:sp>
    </p:spTree>
    <p:extLst>
      <p:ext uri="{BB962C8B-B14F-4D97-AF65-F5344CB8AC3E}">
        <p14:creationId xmlns:p14="http://schemas.microsoft.com/office/powerpoint/2010/main" val="190078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D7DA26E-676B-C343-B3AB-C5F1FBB16353}" type="slidenum">
              <a:rPr kumimoji="1" lang="ja-JP" altLang="en-US" smtClean="0"/>
              <a:t>10</a:t>
            </a:fld>
            <a:endParaRPr kumimoji="1" lang="ja-JP" altLang="en-US"/>
          </a:p>
        </p:txBody>
      </p:sp>
    </p:spTree>
    <p:extLst>
      <p:ext uri="{BB962C8B-B14F-4D97-AF65-F5344CB8AC3E}">
        <p14:creationId xmlns:p14="http://schemas.microsoft.com/office/powerpoint/2010/main" val="27386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D7DA26E-676B-C343-B3AB-C5F1FBB16353}" type="slidenum">
              <a:rPr kumimoji="1" lang="ja-JP" altLang="en-US" smtClean="0"/>
              <a:t>11</a:t>
            </a:fld>
            <a:endParaRPr kumimoji="1" lang="ja-JP" altLang="en-US"/>
          </a:p>
        </p:txBody>
      </p:sp>
    </p:spTree>
    <p:extLst>
      <p:ext uri="{BB962C8B-B14F-4D97-AF65-F5344CB8AC3E}">
        <p14:creationId xmlns:p14="http://schemas.microsoft.com/office/powerpoint/2010/main" val="320312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D7DA26E-676B-C343-B3AB-C5F1FBB16353}" type="slidenum">
              <a:rPr kumimoji="1" lang="ja-JP" altLang="en-US" smtClean="0"/>
              <a:t>12</a:t>
            </a:fld>
            <a:endParaRPr kumimoji="1" lang="ja-JP" altLang="en-US"/>
          </a:p>
        </p:txBody>
      </p:sp>
    </p:spTree>
    <p:extLst>
      <p:ext uri="{BB962C8B-B14F-4D97-AF65-F5344CB8AC3E}">
        <p14:creationId xmlns:p14="http://schemas.microsoft.com/office/powerpoint/2010/main" val="88470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11DC2B-9616-E342-A05C-D81A3F5CF7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CFFF519-7311-B849-912D-902018F527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0E6ACB9-DC83-3341-A073-D7E8CAA3A7CE}"/>
              </a:ext>
            </a:extLst>
          </p:cNvPr>
          <p:cNvSpPr>
            <a:spLocks noGrp="1"/>
          </p:cNvSpPr>
          <p:nvPr>
            <p:ph type="dt" sz="half" idx="10"/>
          </p:nvPr>
        </p:nvSpPr>
        <p:spPr>
          <a:xfrm>
            <a:off x="0" y="6463926"/>
            <a:ext cx="2743200" cy="365125"/>
          </a:xfrm>
          <a:prstGeom prst="rect">
            <a:avLst/>
          </a:prstGeom>
        </p:spPr>
        <p:txBody>
          <a:bodyPr/>
          <a:lstStyle>
            <a:lvl1pPr>
              <a:defRPr>
                <a:solidFill>
                  <a:schemeClr val="bg1">
                    <a:lumMod val="50000"/>
                  </a:schemeClr>
                </a:solidFill>
              </a:defRPr>
            </a:lvl1pPr>
          </a:lstStyle>
          <a:p>
            <a:r>
              <a:rPr lang="en-US" altLang="ja-JP"/>
              <a:t>2020</a:t>
            </a:r>
            <a:r>
              <a:rPr lang="ja-JP" altLang="en-US"/>
              <a:t>年</a:t>
            </a:r>
            <a:r>
              <a:rPr lang="en-US" altLang="ja-JP"/>
              <a:t>5</a:t>
            </a:r>
            <a:r>
              <a:rPr lang="ja-JP" altLang="en-US"/>
              <a:t>月作成</a:t>
            </a:r>
          </a:p>
        </p:txBody>
      </p:sp>
      <p:sp>
        <p:nvSpPr>
          <p:cNvPr id="5" name="フッター プレースホルダー 4">
            <a:extLst>
              <a:ext uri="{FF2B5EF4-FFF2-40B4-BE49-F238E27FC236}">
                <a16:creationId xmlns:a16="http://schemas.microsoft.com/office/drawing/2014/main" id="{CC531DE6-214C-A549-BE0C-6E50B08CBB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349C6B-20BC-2142-9689-5630F00FD286}"/>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163673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ECE85E-1C2D-0D48-AF7F-019DD088098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215499-D7C4-FB41-9786-A63EA4AFD0C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A736AC-2D27-474F-A689-8EC28783FDB0}"/>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5" name="フッター プレースホルダー 4">
            <a:extLst>
              <a:ext uri="{FF2B5EF4-FFF2-40B4-BE49-F238E27FC236}">
                <a16:creationId xmlns:a16="http://schemas.microsoft.com/office/drawing/2014/main" id="{8CBDCF00-3B1A-4C4C-850C-B263D00EAF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7541DA-27FD-F84C-87E3-E3BF4295B1E5}"/>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236885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BF42FA1-8F3C-844C-80C4-8EC15241ED4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FD6DE4E-7E0D-764F-916A-DB46CC4BB80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1FE33C-EFDD-1C4B-BC3B-72D1F2676E21}"/>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5" name="フッター プレースホルダー 4">
            <a:extLst>
              <a:ext uri="{FF2B5EF4-FFF2-40B4-BE49-F238E27FC236}">
                <a16:creationId xmlns:a16="http://schemas.microsoft.com/office/drawing/2014/main" id="{D746A0FC-8F99-1741-A17F-33A6F86E2D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33AA82-4806-BF49-9E15-1AA71A692C20}"/>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233961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9B51EB-95AB-5B43-9476-E50B1585DB1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BC8316-A488-6C45-AC16-AA6507BB45C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FB782D-3F43-3C48-83C1-8CB1C7E18BB2}"/>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5" name="フッター プレースホルダー 4">
            <a:extLst>
              <a:ext uri="{FF2B5EF4-FFF2-40B4-BE49-F238E27FC236}">
                <a16:creationId xmlns:a16="http://schemas.microsoft.com/office/drawing/2014/main" id="{9978E9A0-E1D8-534D-AA0A-E98377ACA5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4973D2-3262-7848-8DCC-E2172D0897ED}"/>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97970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5D506-CDEB-2A4C-91BC-1023348E9C5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1A3A77-9210-D149-97CD-7B6DFA31F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A2AB305-FF34-4648-8EBC-2DCA57785B02}"/>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5" name="フッター プレースホルダー 4">
            <a:extLst>
              <a:ext uri="{FF2B5EF4-FFF2-40B4-BE49-F238E27FC236}">
                <a16:creationId xmlns:a16="http://schemas.microsoft.com/office/drawing/2014/main" id="{05D9EB68-B0F9-A24F-9EE6-6DE8FA447B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CB2C7E-29DE-984C-9C4D-4C9B8ACDD49E}"/>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193678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1FBDC-EAAA-6240-B0B1-93EDDFA68C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74E2E4-7709-8C4D-BDC7-7757E8E4166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0ED2C7-E017-1D4E-B4DD-3C6FDB70EDF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314817E-F978-9347-8C50-06952B62927C}"/>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6" name="フッター プレースホルダー 5">
            <a:extLst>
              <a:ext uri="{FF2B5EF4-FFF2-40B4-BE49-F238E27FC236}">
                <a16:creationId xmlns:a16="http://schemas.microsoft.com/office/drawing/2014/main" id="{C8A6DA12-407A-8D43-8C4E-993DE124D6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3EEA38-671F-8243-9178-ED6799ED5FCC}"/>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2182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0EE8D1-A213-F745-B521-15ED95E5300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28B65D-10A3-5445-9D1C-FAF0564A0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BCB371F-647D-0243-B25B-5289695F445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AB35F5F-06C3-E846-897D-4827086F9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E31D36-CE5A-4E4E-B614-F32917C3C3E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64F3B9-33BB-514C-81FB-A1C2691AC9BE}"/>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8" name="フッター プレースホルダー 7">
            <a:extLst>
              <a:ext uri="{FF2B5EF4-FFF2-40B4-BE49-F238E27FC236}">
                <a16:creationId xmlns:a16="http://schemas.microsoft.com/office/drawing/2014/main" id="{FB91361E-FB43-5148-BFCE-97E09F8B5DC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C1CA732-2C11-D746-8327-E300C73E2A79}"/>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8862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23ACB-700D-E647-B7CB-7AC186AF57B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5197FA-237A-884B-8BFE-DB8C24F62479}"/>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4" name="フッター プレースホルダー 3">
            <a:extLst>
              <a:ext uri="{FF2B5EF4-FFF2-40B4-BE49-F238E27FC236}">
                <a16:creationId xmlns:a16="http://schemas.microsoft.com/office/drawing/2014/main" id="{043A0E22-7E56-0C4E-8B5C-92A37871F59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E7AA265-A439-D94F-A01C-A42215B019E1}"/>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146057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F53EA6-E658-8247-B1FB-EF20151FEC8F}"/>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3" name="フッター プレースホルダー 2">
            <a:extLst>
              <a:ext uri="{FF2B5EF4-FFF2-40B4-BE49-F238E27FC236}">
                <a16:creationId xmlns:a16="http://schemas.microsoft.com/office/drawing/2014/main" id="{F8E9F1BA-9479-BD4D-A728-88F7C80B971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0C9F86-23AA-5D42-8FAF-F7E2418D4BA7}"/>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116766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DFBBA6-E50D-874F-8267-0254D76980C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EA642B-2A18-EE42-92BC-4B9077134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EFB8D57-4079-B046-AA82-B70F5D801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8DEB2C9-3CFA-F748-AE97-8A4D40DE45C3}"/>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6" name="フッター プレースホルダー 5">
            <a:extLst>
              <a:ext uri="{FF2B5EF4-FFF2-40B4-BE49-F238E27FC236}">
                <a16:creationId xmlns:a16="http://schemas.microsoft.com/office/drawing/2014/main" id="{0E1FA9C4-EFD6-2D4D-8A84-D85F911D9C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1351A26-D6A6-A642-8A83-20FA41CB5272}"/>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306208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01D289-0494-964E-91AA-6C64E383625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26A58D9-20CD-1745-957A-91DD5C6EE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2285D6-3CFB-2B49-A7B7-55CF2871A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AD5E7B-05FF-F946-90B7-177B9AA675BB}"/>
              </a:ext>
            </a:extLst>
          </p:cNvPr>
          <p:cNvSpPr>
            <a:spLocks noGrp="1"/>
          </p:cNvSpPr>
          <p:nvPr>
            <p:ph type="dt" sz="half" idx="10"/>
          </p:nvPr>
        </p:nvSpPr>
        <p:spPr>
          <a:xfrm>
            <a:off x="838200" y="6356350"/>
            <a:ext cx="2743200" cy="365125"/>
          </a:xfrm>
          <a:prstGeom prst="rect">
            <a:avLst/>
          </a:prstGeom>
        </p:spPr>
        <p:txBody>
          <a:bodyPr/>
          <a:lstStyle/>
          <a:p>
            <a:fld id="{B2BD4BAC-6B9B-7842-9B61-DCC486F071D5}" type="datetimeFigureOut">
              <a:rPr kumimoji="1" lang="ja-JP" altLang="en-US" smtClean="0"/>
              <a:t>2022/8/29</a:t>
            </a:fld>
            <a:endParaRPr kumimoji="1" lang="ja-JP" altLang="en-US"/>
          </a:p>
        </p:txBody>
      </p:sp>
      <p:sp>
        <p:nvSpPr>
          <p:cNvPr id="6" name="フッター プレースホルダー 5">
            <a:extLst>
              <a:ext uri="{FF2B5EF4-FFF2-40B4-BE49-F238E27FC236}">
                <a16:creationId xmlns:a16="http://schemas.microsoft.com/office/drawing/2014/main" id="{09DE77C7-63F6-8643-991F-FC4C5DDFB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6FFB2F-F48A-9346-A495-AD0B60EEEDD1}"/>
              </a:ext>
            </a:extLst>
          </p:cNvPr>
          <p:cNvSpPr>
            <a:spLocks noGrp="1"/>
          </p:cNvSpPr>
          <p:nvPr>
            <p:ph type="sldNum" sz="quarter" idx="12"/>
          </p:nvPr>
        </p:nvSpPr>
        <p:spPr/>
        <p:txBody>
          <a:bodyPr/>
          <a:lstStyle/>
          <a:p>
            <a:fld id="{5F870AB0-EBB1-014E-8B43-E9C5BE11092C}" type="slidenum">
              <a:rPr kumimoji="1" lang="ja-JP" altLang="en-US" smtClean="0"/>
              <a:t>‹#›</a:t>
            </a:fld>
            <a:endParaRPr kumimoji="1" lang="ja-JP" altLang="en-US"/>
          </a:p>
        </p:txBody>
      </p:sp>
    </p:spTree>
    <p:extLst>
      <p:ext uri="{BB962C8B-B14F-4D97-AF65-F5344CB8AC3E}">
        <p14:creationId xmlns:p14="http://schemas.microsoft.com/office/powerpoint/2010/main" val="355538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1369D1F-5558-477F-B670-C935F4DB6793}"/>
              </a:ext>
            </a:extLst>
          </p:cNvPr>
          <p:cNvGraphicFramePr>
            <a:graphicFrameLocks noChangeAspect="1"/>
          </p:cNvGraphicFramePr>
          <p:nvPr userDrawn="1">
            <p:custDataLst>
              <p:tags r:id="rId13"/>
            </p:custDataLst>
            <p:extLst>
              <p:ext uri="{D42A27DB-BD31-4B8C-83A1-F6EECF244321}">
                <p14:modId xmlns:p14="http://schemas.microsoft.com/office/powerpoint/2010/main" val="4138532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5" imgW="592" imgH="595" progId="TCLayout.ActiveDocument.1">
                  <p:embed/>
                </p:oleObj>
              </mc:Choice>
              <mc:Fallback>
                <p:oleObj name="think-cell スライド" r:id="rId15" imgW="592" imgH="595"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正方形/長方形 3" hidden="1">
            <a:extLst>
              <a:ext uri="{FF2B5EF4-FFF2-40B4-BE49-F238E27FC236}">
                <a16:creationId xmlns:a16="http://schemas.microsoft.com/office/drawing/2014/main" id="{C4F8EE1E-6245-47FD-A47C-AA2B82A23EE4}"/>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ja-JP" altLang="en-US" sz="4400" b="0" i="0" baseline="0" dirty="0">
              <a:latin typeface="游ゴシック Light" panose="020B0300000000000000" pitchFamily="50" charset="-128"/>
              <a:ea typeface="游ゴシック Light" panose="020B0300000000000000" pitchFamily="50" charset="-128"/>
              <a:cs typeface="+mj-cs"/>
              <a:sym typeface="游ゴシック Light" panose="020B0300000000000000" pitchFamily="50" charset="-128"/>
            </a:endParaRPr>
          </a:p>
        </p:txBody>
      </p:sp>
      <p:sp>
        <p:nvSpPr>
          <p:cNvPr id="2" name="タイトル プレースホルダー 1">
            <a:extLst>
              <a:ext uri="{FF2B5EF4-FFF2-40B4-BE49-F238E27FC236}">
                <a16:creationId xmlns:a16="http://schemas.microsoft.com/office/drawing/2014/main" id="{2707BFF2-AB66-3E42-AA84-0C9D3B4AD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270907-B125-6A49-B19E-6C41659B70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37A51913-4264-854F-B723-B902B93D8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5BF42E-30C7-9946-82DD-6FE12649C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70AB0-EBB1-014E-8B43-E9C5BE11092C}"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B469D0E8-8DCF-604B-97F8-5416A03CEC71}"/>
              </a:ext>
            </a:extLst>
          </p:cNvPr>
          <p:cNvPicPr>
            <a:picLocks noChangeAspect="1"/>
          </p:cNvPicPr>
          <p:nvPr userDrawn="1"/>
        </p:nvPicPr>
        <p:blipFill>
          <a:blip r:embed="rId17"/>
          <a:stretch>
            <a:fillRect/>
          </a:stretch>
        </p:blipFill>
        <p:spPr>
          <a:xfrm>
            <a:off x="9016637" y="35908"/>
            <a:ext cx="3161916" cy="385408"/>
          </a:xfrm>
          <a:prstGeom prst="rect">
            <a:avLst/>
          </a:prstGeom>
        </p:spPr>
      </p:pic>
      <p:sp>
        <p:nvSpPr>
          <p:cNvPr id="8" name="日付プレースホルダー 3">
            <a:extLst>
              <a:ext uri="{FF2B5EF4-FFF2-40B4-BE49-F238E27FC236}">
                <a16:creationId xmlns:a16="http://schemas.microsoft.com/office/drawing/2014/main" id="{8E7960D5-71ED-7F4C-A511-7E157ADF26B1}"/>
              </a:ext>
            </a:extLst>
          </p:cNvPr>
          <p:cNvSpPr>
            <a:spLocks noGrp="1"/>
          </p:cNvSpPr>
          <p:nvPr>
            <p:ph type="dt" sz="half" idx="2"/>
          </p:nvPr>
        </p:nvSpPr>
        <p:spPr>
          <a:xfrm>
            <a:off x="0" y="6463926"/>
            <a:ext cx="2743200" cy="365125"/>
          </a:xfrm>
          <a:prstGeom prst="rect">
            <a:avLst/>
          </a:prstGeom>
        </p:spPr>
        <p:txBody>
          <a:bodyPr/>
          <a:lstStyle>
            <a:lvl1pPr>
              <a:defRPr sz="1100">
                <a:solidFill>
                  <a:schemeClr val="bg1">
                    <a:lumMod val="50000"/>
                  </a:schemeClr>
                </a:solidFill>
                <a:latin typeface="+mn-ea"/>
                <a:ea typeface="+mn-ea"/>
              </a:defRPr>
            </a:lvl1pPr>
          </a:lstStyle>
          <a:p>
            <a:r>
              <a:rPr lang="en-US" altLang="ja-JP"/>
              <a:t>2020</a:t>
            </a:r>
            <a:r>
              <a:rPr lang="ja-JP" altLang="en-US"/>
              <a:t>年</a:t>
            </a:r>
            <a:r>
              <a:rPr lang="en-US" altLang="ja-JP"/>
              <a:t>5</a:t>
            </a:r>
            <a:r>
              <a:rPr lang="ja-JP" altLang="en-US"/>
              <a:t>月作成</a:t>
            </a:r>
          </a:p>
        </p:txBody>
      </p:sp>
      <p:sp>
        <p:nvSpPr>
          <p:cNvPr id="9" name="正方形/長方形 8">
            <a:extLst>
              <a:ext uri="{FF2B5EF4-FFF2-40B4-BE49-F238E27FC236}">
                <a16:creationId xmlns:a16="http://schemas.microsoft.com/office/drawing/2014/main" id="{C7DE1165-5A1E-FC47-8FB2-09C4A2E3ABB8}"/>
              </a:ext>
            </a:extLst>
          </p:cNvPr>
          <p:cNvSpPr/>
          <p:nvPr userDrawn="1"/>
        </p:nvSpPr>
        <p:spPr>
          <a:xfrm>
            <a:off x="8545892" y="421316"/>
            <a:ext cx="3632661" cy="553998"/>
          </a:xfrm>
          <a:prstGeom prst="rect">
            <a:avLst/>
          </a:prstGeom>
        </p:spPr>
        <p:txBody>
          <a:bodyPr wrap="square">
            <a:spAutoFit/>
          </a:bodyPr>
          <a:lstStyle/>
          <a:p>
            <a:pPr algn="r"/>
            <a:r>
              <a:rPr lang="ja-JP" altLang="en-US" sz="1000" dirty="0"/>
              <a:t>監修：齊藤英和 先生</a:t>
            </a:r>
          </a:p>
          <a:p>
            <a:pPr algn="r"/>
            <a:r>
              <a:rPr lang="ja-JP" altLang="en-US" sz="1000" dirty="0"/>
              <a:t>栄賢会　梅ヶ丘産婦人科　</a:t>
            </a:r>
            <a:r>
              <a:rPr lang="en-US" altLang="ja-JP" sz="1000" dirty="0"/>
              <a:t>ART</a:t>
            </a:r>
            <a:r>
              <a:rPr lang="ja-JP" altLang="en-US" sz="1000" dirty="0"/>
              <a:t>センター長</a:t>
            </a:r>
          </a:p>
          <a:p>
            <a:pPr algn="r"/>
            <a:r>
              <a:rPr lang="ja-JP" altLang="en-US" sz="1000" dirty="0"/>
              <a:t>　　　</a:t>
            </a:r>
          </a:p>
        </p:txBody>
      </p:sp>
    </p:spTree>
    <p:extLst>
      <p:ext uri="{BB962C8B-B14F-4D97-AF65-F5344CB8AC3E}">
        <p14:creationId xmlns:p14="http://schemas.microsoft.com/office/powerpoint/2010/main" val="309739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1.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emf"/><Relationship Id="rId10" Type="http://schemas.openxmlformats.org/officeDocument/2006/relationships/image" Target="../media/image11.png"/><Relationship Id="rId4" Type="http://schemas.openxmlformats.org/officeDocument/2006/relationships/oleObject" Target="../embeddings/oleObject2.bin"/><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挿絵 が含まれている画像&#10;&#10;自動的に生成された説明">
            <a:extLst>
              <a:ext uri="{FF2B5EF4-FFF2-40B4-BE49-F238E27FC236}">
                <a16:creationId xmlns:a16="http://schemas.microsoft.com/office/drawing/2014/main" id="{98DF307B-8AFC-B042-915B-9151799C75C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2954822"/>
            <a:ext cx="4314825" cy="3903178"/>
          </a:xfrm>
          <a:prstGeom prst="rect">
            <a:avLst/>
          </a:prstGeom>
        </p:spPr>
      </p:pic>
      <p:sp>
        <p:nvSpPr>
          <p:cNvPr id="11" name="テキスト ボックス 10">
            <a:extLst>
              <a:ext uri="{FF2B5EF4-FFF2-40B4-BE49-F238E27FC236}">
                <a16:creationId xmlns:a16="http://schemas.microsoft.com/office/drawing/2014/main" id="{F5305BB8-076B-B34C-AF08-AF642D1391CC}"/>
              </a:ext>
            </a:extLst>
          </p:cNvPr>
          <p:cNvSpPr txBox="1"/>
          <p:nvPr/>
        </p:nvSpPr>
        <p:spPr>
          <a:xfrm>
            <a:off x="5442410" y="1441961"/>
            <a:ext cx="5057795" cy="4370427"/>
          </a:xfrm>
          <a:prstGeom prst="rect">
            <a:avLst/>
          </a:prstGeom>
          <a:noFill/>
        </p:spPr>
        <p:txBody>
          <a:bodyPr wrap="none" rtlCol="0">
            <a:spAutoFit/>
          </a:bodyPr>
          <a:lstStyle/>
          <a:p>
            <a:r>
              <a:rPr kumimoji="1" lang="ja-JP" altLang="en-US" sz="5400"/>
              <a:t>不妊症とは</a:t>
            </a:r>
            <a:endParaRPr kumimoji="1" lang="en-US" altLang="ja-JP" sz="5400" dirty="0"/>
          </a:p>
          <a:p>
            <a:pPr marL="800100" lvl="1" indent="-342900">
              <a:buFont typeface="+mj-lt"/>
              <a:buAutoNum type="arabicPeriod"/>
            </a:pPr>
            <a:endParaRPr lang="en-US" altLang="ja-JP" sz="2800" dirty="0"/>
          </a:p>
          <a:p>
            <a:pPr marL="914400" lvl="1" indent="-457200">
              <a:buFont typeface="Arial" panose="020B0604020202020204" pitchFamily="34" charset="0"/>
              <a:buChar char="•"/>
            </a:pPr>
            <a:r>
              <a:rPr kumimoji="1" lang="ja-JP" altLang="en-US" sz="2800"/>
              <a:t>不妊症の定義</a:t>
            </a:r>
            <a:endParaRPr kumimoji="1" lang="en-US" altLang="ja-JP" sz="2800" dirty="0"/>
          </a:p>
          <a:p>
            <a:pPr marL="914400" lvl="1" indent="-457200">
              <a:buFont typeface="Arial" panose="020B0604020202020204" pitchFamily="34" charset="0"/>
              <a:buChar char="•"/>
            </a:pPr>
            <a:endParaRPr lang="en-US" altLang="ja-JP" sz="2800" dirty="0"/>
          </a:p>
          <a:p>
            <a:pPr marL="914400" lvl="1" indent="-457200">
              <a:buFont typeface="Arial" panose="020B0604020202020204" pitchFamily="34" charset="0"/>
              <a:buChar char="•"/>
            </a:pPr>
            <a:r>
              <a:rPr kumimoji="1" lang="ja-JP" altLang="en-US" sz="2800"/>
              <a:t>不妊症の頻度</a:t>
            </a:r>
            <a:endParaRPr kumimoji="1" lang="en-US" altLang="ja-JP" sz="2800" dirty="0"/>
          </a:p>
          <a:p>
            <a:pPr marL="914400" lvl="1" indent="-457200">
              <a:buFont typeface="Arial" panose="020B0604020202020204" pitchFamily="34" charset="0"/>
              <a:buChar char="•"/>
            </a:pPr>
            <a:endParaRPr lang="en-US" altLang="ja-JP" sz="2800" dirty="0"/>
          </a:p>
          <a:p>
            <a:pPr marL="914400" lvl="1" indent="-457200">
              <a:buFont typeface="Arial" panose="020B0604020202020204" pitchFamily="34" charset="0"/>
              <a:buChar char="•"/>
            </a:pPr>
            <a:r>
              <a:rPr kumimoji="1" lang="ja-JP" altLang="en-US" sz="2800"/>
              <a:t>不妊症の原因</a:t>
            </a:r>
            <a:endParaRPr kumimoji="1" lang="en-US" altLang="ja-JP" sz="2800" dirty="0"/>
          </a:p>
          <a:p>
            <a:pPr marL="914400" lvl="1" indent="-457200">
              <a:buFont typeface="Arial" panose="020B0604020202020204" pitchFamily="34" charset="0"/>
              <a:buChar char="•"/>
            </a:pPr>
            <a:endParaRPr lang="en-US" altLang="ja-JP" sz="2800" dirty="0"/>
          </a:p>
          <a:p>
            <a:pPr marL="914400" lvl="1" indent="-457200">
              <a:buFont typeface="Arial" panose="020B0604020202020204" pitchFamily="34" charset="0"/>
              <a:buChar char="•"/>
            </a:pPr>
            <a:r>
              <a:rPr kumimoji="1" lang="ja-JP" altLang="en-US" sz="2800"/>
              <a:t>不妊症の分類と不妊因子</a:t>
            </a:r>
          </a:p>
        </p:txBody>
      </p:sp>
      <p:pic>
        <p:nvPicPr>
          <p:cNvPr id="12" name="図 11" descr="挿絵 が含まれている画像&#10;&#10;自動的に生成された説明">
            <a:extLst>
              <a:ext uri="{FF2B5EF4-FFF2-40B4-BE49-F238E27FC236}">
                <a16:creationId xmlns:a16="http://schemas.microsoft.com/office/drawing/2014/main" id="{223552D7-511A-3D42-9625-1B16409459D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1361" y="1310840"/>
            <a:ext cx="1168657" cy="1191466"/>
          </a:xfrm>
          <a:prstGeom prst="rect">
            <a:avLst/>
          </a:prstGeom>
        </p:spPr>
      </p:pic>
      <p:sp>
        <p:nvSpPr>
          <p:cNvPr id="6" name="正方形/長方形 5">
            <a:extLst>
              <a:ext uri="{FF2B5EF4-FFF2-40B4-BE49-F238E27FC236}">
                <a16:creationId xmlns:a16="http://schemas.microsoft.com/office/drawing/2014/main" id="{A0B92D02-6B07-49AF-9675-AF6854223795}"/>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34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97D2C3-E463-B04E-BDA3-F7254EB3C3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0870" y="827733"/>
            <a:ext cx="1358900" cy="825500"/>
          </a:xfrm>
          <a:prstGeom prst="rect">
            <a:avLst/>
          </a:prstGeom>
        </p:spPr>
      </p:pic>
      <p:sp>
        <p:nvSpPr>
          <p:cNvPr id="7" name="正方形/長方形 6">
            <a:extLst>
              <a:ext uri="{FF2B5EF4-FFF2-40B4-BE49-F238E27FC236}">
                <a16:creationId xmlns:a16="http://schemas.microsoft.com/office/drawing/2014/main" id="{A476C119-EA49-B94E-A3D0-0D97AE70A293}"/>
              </a:ext>
            </a:extLst>
          </p:cNvPr>
          <p:cNvSpPr/>
          <p:nvPr/>
        </p:nvSpPr>
        <p:spPr>
          <a:xfrm>
            <a:off x="1936738" y="921283"/>
            <a:ext cx="6699270" cy="769441"/>
          </a:xfrm>
          <a:prstGeom prst="rect">
            <a:avLst/>
          </a:prstGeom>
        </p:spPr>
        <p:txBody>
          <a:bodyPr wrap="none">
            <a:spAutoFit/>
          </a:bodyPr>
          <a:lstStyle/>
          <a:p>
            <a:r>
              <a:rPr lang="ja-JP" altLang="en-US" sz="2800"/>
              <a:t>不妊症の分類と不妊因子</a:t>
            </a:r>
            <a:r>
              <a:rPr lang="en-US" altLang="ja-JP" sz="2800" dirty="0"/>
              <a:t>  </a:t>
            </a:r>
            <a:r>
              <a:rPr lang="en-US" altLang="ja-JP" sz="2800" b="1" dirty="0"/>
              <a:t> </a:t>
            </a:r>
            <a:r>
              <a:rPr lang="ja-JP" altLang="en-US" sz="4400" b="1">
                <a:solidFill>
                  <a:srgbClr val="FF16AB"/>
                </a:solidFill>
              </a:rPr>
              <a:t>受精障害</a:t>
            </a:r>
          </a:p>
        </p:txBody>
      </p:sp>
      <p:sp>
        <p:nvSpPr>
          <p:cNvPr id="8" name="正方形/長方形 7">
            <a:extLst>
              <a:ext uri="{FF2B5EF4-FFF2-40B4-BE49-F238E27FC236}">
                <a16:creationId xmlns:a16="http://schemas.microsoft.com/office/drawing/2014/main" id="{A0BC815C-6F08-8443-97FB-6818C0447F73}"/>
              </a:ext>
            </a:extLst>
          </p:cNvPr>
          <p:cNvSpPr/>
          <p:nvPr/>
        </p:nvSpPr>
        <p:spPr>
          <a:xfrm>
            <a:off x="1936738" y="1690724"/>
            <a:ext cx="9558401" cy="646331"/>
          </a:xfrm>
          <a:prstGeom prst="rect">
            <a:avLst/>
          </a:prstGeom>
        </p:spPr>
        <p:txBody>
          <a:bodyPr wrap="square">
            <a:spAutoFit/>
          </a:bodyPr>
          <a:lstStyle/>
          <a:p>
            <a:r>
              <a:rPr lang="ja-JP" altLang="en-US">
                <a:latin typeface="+mn-ea"/>
              </a:rPr>
              <a:t>卵管や頸管が狭くなったり詰まったりすることで、卵子や受精卵、精子が通過できず、</a:t>
            </a:r>
            <a:endParaRPr lang="en-US" altLang="ja-JP" dirty="0">
              <a:latin typeface="+mn-ea"/>
            </a:endParaRPr>
          </a:p>
          <a:p>
            <a:r>
              <a:rPr lang="ja-JP" altLang="en-US">
                <a:latin typeface="+mn-ea"/>
              </a:rPr>
              <a:t>精子の量や機能の低下によって不妊となります。</a:t>
            </a:r>
          </a:p>
        </p:txBody>
      </p:sp>
      <p:sp>
        <p:nvSpPr>
          <p:cNvPr id="12" name="角丸四角形 11">
            <a:extLst>
              <a:ext uri="{FF2B5EF4-FFF2-40B4-BE49-F238E27FC236}">
                <a16:creationId xmlns:a16="http://schemas.microsoft.com/office/drawing/2014/main" id="{59AD6600-0D71-EE42-9BC9-041D3EB5D4B5}"/>
              </a:ext>
            </a:extLst>
          </p:cNvPr>
          <p:cNvSpPr/>
          <p:nvPr/>
        </p:nvSpPr>
        <p:spPr>
          <a:xfrm>
            <a:off x="390871" y="2713324"/>
            <a:ext cx="5498942" cy="3024672"/>
          </a:xfrm>
          <a:prstGeom prst="roundRect">
            <a:avLst>
              <a:gd name="adj" fmla="val 3687"/>
            </a:avLst>
          </a:prstGeom>
          <a:pattFill prst="pct25">
            <a:fgClr>
              <a:srgbClr val="FDE0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269E788-AEA0-B445-8B0E-31DFFF8FBC58}"/>
              </a:ext>
            </a:extLst>
          </p:cNvPr>
          <p:cNvSpPr/>
          <p:nvPr/>
        </p:nvSpPr>
        <p:spPr>
          <a:xfrm>
            <a:off x="446331" y="2740126"/>
            <a:ext cx="5223389" cy="2769989"/>
          </a:xfrm>
          <a:prstGeom prst="rect">
            <a:avLst/>
          </a:prstGeom>
        </p:spPr>
        <p:txBody>
          <a:bodyPr wrap="square">
            <a:spAutoFit/>
          </a:bodyPr>
          <a:lstStyle/>
          <a:p>
            <a:r>
              <a:rPr lang="ja-JP" altLang="en-US" sz="2000" b="1">
                <a:latin typeface="+mn-ea"/>
              </a:rPr>
              <a:t>男性因子</a:t>
            </a:r>
          </a:p>
          <a:p>
            <a:br>
              <a:rPr lang="ja-JP" altLang="en-US" sz="1400">
                <a:latin typeface="+mn-ea"/>
              </a:rPr>
            </a:br>
            <a:r>
              <a:rPr lang="ja-JP" altLang="en-US" sz="1400">
                <a:latin typeface="+mn-ea"/>
              </a:rPr>
              <a:t>男性の不妊症の原因としては射精がうまくいかない性機能障害の他、造精機能障害、精子の通過経路障害、内性器の炎症などが挙げられます。</a:t>
            </a:r>
            <a:endParaRPr lang="en-US" altLang="ja-JP" sz="1400" dirty="0">
              <a:latin typeface="+mn-ea"/>
            </a:endParaRPr>
          </a:p>
          <a:p>
            <a:endParaRPr lang="en-US" altLang="ja-JP" sz="1400" dirty="0">
              <a:latin typeface="+mn-ea"/>
            </a:endParaRPr>
          </a:p>
          <a:p>
            <a:r>
              <a:rPr lang="ja-JP" altLang="en-US" sz="1400">
                <a:latin typeface="+mn-ea"/>
              </a:rPr>
              <a:t>このうち最も多いのが精子を十分に作ることができない造精機能障害で、全体の</a:t>
            </a:r>
            <a:r>
              <a:rPr lang="en-US" altLang="ja-JP" sz="1400" dirty="0">
                <a:latin typeface="+mn-ea"/>
              </a:rPr>
              <a:t>80〜90</a:t>
            </a:r>
            <a:r>
              <a:rPr lang="ja-JP" altLang="en-US" sz="1400">
                <a:latin typeface="+mn-ea"/>
              </a:rPr>
              <a:t>％を占めています。</a:t>
            </a:r>
            <a:endParaRPr lang="en-US" altLang="ja-JP" sz="1400" dirty="0">
              <a:latin typeface="+mn-ea"/>
            </a:endParaRPr>
          </a:p>
          <a:p>
            <a:endParaRPr lang="en-US" altLang="ja-JP" sz="1400" dirty="0">
              <a:latin typeface="+mn-ea"/>
            </a:endParaRPr>
          </a:p>
          <a:p>
            <a:r>
              <a:rPr lang="ja-JP" altLang="en-US" sz="1400">
                <a:latin typeface="+mn-ea"/>
              </a:rPr>
              <a:t>精液検査を行って精液の性状や量・濃度・運動性をチェックし、最適な治療法を検討します。</a:t>
            </a:r>
            <a:br>
              <a:rPr lang="ja-JP" altLang="en-US" sz="1400">
                <a:latin typeface="+mn-ea"/>
              </a:rPr>
            </a:br>
            <a:endParaRPr lang="ja-JP" altLang="en-US" sz="1400" b="0" i="0">
              <a:solidFill>
                <a:srgbClr val="000000"/>
              </a:solidFill>
              <a:effectLst/>
              <a:latin typeface="+mn-ea"/>
            </a:endParaRPr>
          </a:p>
        </p:txBody>
      </p:sp>
      <p:pic>
        <p:nvPicPr>
          <p:cNvPr id="3" name="図 2">
            <a:extLst>
              <a:ext uri="{FF2B5EF4-FFF2-40B4-BE49-F238E27FC236}">
                <a16:creationId xmlns:a16="http://schemas.microsoft.com/office/drawing/2014/main" id="{B57A1A6D-CDE7-054A-BF5B-86EEF73051D8}"/>
              </a:ext>
            </a:extLst>
          </p:cNvPr>
          <p:cNvPicPr>
            <a:picLocks noChangeAspect="1"/>
          </p:cNvPicPr>
          <p:nvPr/>
        </p:nvPicPr>
        <p:blipFill>
          <a:blip r:embed="rId4"/>
          <a:stretch>
            <a:fillRect/>
          </a:stretch>
        </p:blipFill>
        <p:spPr>
          <a:xfrm>
            <a:off x="933904" y="5764798"/>
            <a:ext cx="4412876" cy="989856"/>
          </a:xfrm>
          <a:prstGeom prst="rect">
            <a:avLst/>
          </a:prstGeom>
        </p:spPr>
      </p:pic>
      <p:sp>
        <p:nvSpPr>
          <p:cNvPr id="14" name="角丸四角形 13">
            <a:extLst>
              <a:ext uri="{FF2B5EF4-FFF2-40B4-BE49-F238E27FC236}">
                <a16:creationId xmlns:a16="http://schemas.microsoft.com/office/drawing/2014/main" id="{3C05D8F8-CF42-FA4E-98C9-BC31D6BA46BD}"/>
              </a:ext>
            </a:extLst>
          </p:cNvPr>
          <p:cNvSpPr/>
          <p:nvPr/>
        </p:nvSpPr>
        <p:spPr>
          <a:xfrm>
            <a:off x="6356669" y="2740126"/>
            <a:ext cx="5498942" cy="2997870"/>
          </a:xfrm>
          <a:prstGeom prst="roundRect">
            <a:avLst>
              <a:gd name="adj" fmla="val 3687"/>
            </a:avLst>
          </a:prstGeom>
          <a:pattFill prst="pct25">
            <a:fgClr>
              <a:srgbClr val="FDE0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D99B0E2-BE13-264C-8669-DD7F2D049389}"/>
              </a:ext>
            </a:extLst>
          </p:cNvPr>
          <p:cNvSpPr/>
          <p:nvPr/>
        </p:nvSpPr>
        <p:spPr>
          <a:xfrm>
            <a:off x="6406481" y="2797608"/>
            <a:ext cx="5498940" cy="2862322"/>
          </a:xfrm>
          <a:prstGeom prst="rect">
            <a:avLst/>
          </a:prstGeom>
        </p:spPr>
        <p:txBody>
          <a:bodyPr wrap="square">
            <a:spAutoFit/>
          </a:bodyPr>
          <a:lstStyle/>
          <a:p>
            <a:r>
              <a:rPr lang="ja-JP" altLang="en-US" sz="2000" b="1">
                <a:solidFill>
                  <a:srgbClr val="000000"/>
                </a:solidFill>
                <a:latin typeface="NotoSans"/>
              </a:rPr>
              <a:t>免疫因子</a:t>
            </a:r>
            <a:endParaRPr lang="en-US" altLang="ja-JP" sz="2000" b="1" dirty="0">
              <a:solidFill>
                <a:srgbClr val="000000"/>
              </a:solidFill>
              <a:latin typeface="NotoSans"/>
            </a:endParaRPr>
          </a:p>
          <a:p>
            <a:endParaRPr lang="ja-JP" altLang="en-US" sz="2000" b="1">
              <a:solidFill>
                <a:srgbClr val="000000"/>
              </a:solidFill>
              <a:latin typeface="NotoSans"/>
            </a:endParaRPr>
          </a:p>
          <a:p>
            <a:r>
              <a:rPr lang="ja-JP" altLang="en-US" sz="1400">
                <a:solidFill>
                  <a:srgbClr val="000000"/>
                </a:solidFill>
                <a:latin typeface="NotoSans"/>
              </a:rPr>
              <a:t>免疫異常により精子を障害する抗体（抗精子抗体）が産生されるために受精障害が起きます。抗精子抗体は、男性が保有する場合と女性が保有する場合があります。</a:t>
            </a:r>
            <a:endParaRPr lang="en-US" altLang="ja-JP" sz="1400" dirty="0">
              <a:solidFill>
                <a:srgbClr val="000000"/>
              </a:solidFill>
              <a:latin typeface="NotoSans"/>
            </a:endParaRPr>
          </a:p>
          <a:p>
            <a:br>
              <a:rPr lang="ja-JP" altLang="en-US" sz="1400">
                <a:solidFill>
                  <a:srgbClr val="000000"/>
                </a:solidFill>
                <a:latin typeface="NotoSans"/>
              </a:rPr>
            </a:br>
            <a:r>
              <a:rPr lang="ja-JP" altLang="en-US" sz="1400">
                <a:solidFill>
                  <a:srgbClr val="000000"/>
                </a:solidFill>
                <a:latin typeface="NotoSans"/>
              </a:rPr>
              <a:t>男性が抗精子抗体を保有している場合、精液中に抗体があるため、射精された時点で精子の運動性が障害されています。</a:t>
            </a:r>
            <a:endParaRPr lang="en-US" altLang="ja-JP" sz="1400" dirty="0">
              <a:solidFill>
                <a:srgbClr val="000000"/>
              </a:solidFill>
              <a:latin typeface="NotoSans"/>
            </a:endParaRPr>
          </a:p>
          <a:p>
            <a:endParaRPr lang="en-US" altLang="ja-JP" sz="1400" dirty="0">
              <a:solidFill>
                <a:srgbClr val="000000"/>
              </a:solidFill>
              <a:latin typeface="NotoSans"/>
            </a:endParaRPr>
          </a:p>
          <a:p>
            <a:r>
              <a:rPr lang="ja-JP" altLang="en-US" sz="1400">
                <a:solidFill>
                  <a:srgbClr val="000000"/>
                </a:solidFill>
                <a:latin typeface="NotoSans"/>
              </a:rPr>
              <a:t>一方、女性が抗精子抗体を保有している場合、子宮内腔や頸管粘液に抗体が分泌されて精子の侵入が妨げられるのに加えて、抗体によって受精そのものも阻害されます。</a:t>
            </a:r>
            <a:endParaRPr lang="en-US" altLang="ja-JP" sz="1400" dirty="0">
              <a:solidFill>
                <a:srgbClr val="000000"/>
              </a:solidFill>
              <a:latin typeface="NotoSans"/>
            </a:endParaRPr>
          </a:p>
        </p:txBody>
      </p:sp>
      <p:sp>
        <p:nvSpPr>
          <p:cNvPr id="10" name="正方形/長方形 9">
            <a:extLst>
              <a:ext uri="{FF2B5EF4-FFF2-40B4-BE49-F238E27FC236}">
                <a16:creationId xmlns:a16="http://schemas.microsoft.com/office/drawing/2014/main" id="{EFE9A0F9-F2DE-43C9-8A9A-4C0A85BED091}"/>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703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97D2C3-E463-B04E-BDA3-F7254EB3C3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3976" y="972679"/>
            <a:ext cx="1358900" cy="825500"/>
          </a:xfrm>
          <a:prstGeom prst="rect">
            <a:avLst/>
          </a:prstGeom>
        </p:spPr>
      </p:pic>
      <p:sp>
        <p:nvSpPr>
          <p:cNvPr id="7" name="正方形/長方形 6">
            <a:extLst>
              <a:ext uri="{FF2B5EF4-FFF2-40B4-BE49-F238E27FC236}">
                <a16:creationId xmlns:a16="http://schemas.microsoft.com/office/drawing/2014/main" id="{A476C119-EA49-B94E-A3D0-0D97AE70A293}"/>
              </a:ext>
            </a:extLst>
          </p:cNvPr>
          <p:cNvSpPr/>
          <p:nvPr/>
        </p:nvSpPr>
        <p:spPr>
          <a:xfrm>
            <a:off x="1909844" y="1066229"/>
            <a:ext cx="6699270" cy="769441"/>
          </a:xfrm>
          <a:prstGeom prst="rect">
            <a:avLst/>
          </a:prstGeom>
        </p:spPr>
        <p:txBody>
          <a:bodyPr wrap="none">
            <a:spAutoFit/>
          </a:bodyPr>
          <a:lstStyle/>
          <a:p>
            <a:r>
              <a:rPr lang="ja-JP" altLang="en-US" sz="2800"/>
              <a:t>不妊症の分類と不妊因子</a:t>
            </a:r>
            <a:r>
              <a:rPr lang="en-US" altLang="ja-JP" sz="2800" dirty="0"/>
              <a:t>  </a:t>
            </a:r>
            <a:r>
              <a:rPr lang="en-US" altLang="ja-JP" sz="2800" b="1" dirty="0"/>
              <a:t> </a:t>
            </a:r>
            <a:r>
              <a:rPr lang="ja-JP" altLang="en-US" sz="4400" b="1">
                <a:solidFill>
                  <a:srgbClr val="FF16AB"/>
                </a:solidFill>
              </a:rPr>
              <a:t>着床障害</a:t>
            </a:r>
          </a:p>
        </p:txBody>
      </p:sp>
      <p:sp>
        <p:nvSpPr>
          <p:cNvPr id="8" name="正方形/長方形 7">
            <a:extLst>
              <a:ext uri="{FF2B5EF4-FFF2-40B4-BE49-F238E27FC236}">
                <a16:creationId xmlns:a16="http://schemas.microsoft.com/office/drawing/2014/main" id="{A0BC815C-6F08-8443-97FB-6818C0447F73}"/>
              </a:ext>
            </a:extLst>
          </p:cNvPr>
          <p:cNvSpPr/>
          <p:nvPr/>
        </p:nvSpPr>
        <p:spPr>
          <a:xfrm>
            <a:off x="1909844" y="1835670"/>
            <a:ext cx="9558401" cy="646331"/>
          </a:xfrm>
          <a:prstGeom prst="rect">
            <a:avLst/>
          </a:prstGeom>
        </p:spPr>
        <p:txBody>
          <a:bodyPr wrap="square">
            <a:spAutoFit/>
          </a:bodyPr>
          <a:lstStyle/>
          <a:p>
            <a:r>
              <a:rPr lang="ja-JP" altLang="en-US">
                <a:latin typeface="+mn-ea"/>
              </a:rPr>
              <a:t>子宮内膜が着床に適した状態になっておらず、受精卵が子宮内膜に着床できないことによって不妊となります。</a:t>
            </a:r>
          </a:p>
        </p:txBody>
      </p:sp>
      <p:sp>
        <p:nvSpPr>
          <p:cNvPr id="12" name="角丸四角形 11">
            <a:extLst>
              <a:ext uri="{FF2B5EF4-FFF2-40B4-BE49-F238E27FC236}">
                <a16:creationId xmlns:a16="http://schemas.microsoft.com/office/drawing/2014/main" id="{59AD6600-0D71-EE42-9BC9-041D3EB5D4B5}"/>
              </a:ext>
            </a:extLst>
          </p:cNvPr>
          <p:cNvSpPr/>
          <p:nvPr/>
        </p:nvSpPr>
        <p:spPr>
          <a:xfrm>
            <a:off x="1385045" y="2683459"/>
            <a:ext cx="10271458" cy="3758484"/>
          </a:xfrm>
          <a:prstGeom prst="roundRect">
            <a:avLst>
              <a:gd name="adj" fmla="val 3687"/>
            </a:avLst>
          </a:prstGeom>
          <a:pattFill prst="pct25">
            <a:fgClr>
              <a:srgbClr val="FDE0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269E788-AEA0-B445-8B0E-31DFFF8FBC58}"/>
              </a:ext>
            </a:extLst>
          </p:cNvPr>
          <p:cNvSpPr/>
          <p:nvPr/>
        </p:nvSpPr>
        <p:spPr>
          <a:xfrm>
            <a:off x="1534616" y="2780863"/>
            <a:ext cx="9745369" cy="3631763"/>
          </a:xfrm>
          <a:prstGeom prst="rect">
            <a:avLst/>
          </a:prstGeom>
        </p:spPr>
        <p:txBody>
          <a:bodyPr wrap="square">
            <a:spAutoFit/>
          </a:bodyPr>
          <a:lstStyle/>
          <a:p>
            <a:r>
              <a:rPr lang="ja-JP" altLang="en-US" sz="2000" b="1"/>
              <a:t>子宮因子</a:t>
            </a:r>
            <a:endParaRPr lang="en-US" altLang="ja-JP" sz="2000" b="1" dirty="0"/>
          </a:p>
          <a:p>
            <a:endParaRPr lang="ja-JP" altLang="en-US" sz="1400" b="1"/>
          </a:p>
          <a:p>
            <a:r>
              <a:rPr lang="ja-JP" altLang="en-US" sz="1400"/>
              <a:t>子宮に異常があると、受精卵の着床が阻害されて不妊症になることがあります。</a:t>
            </a:r>
            <a:endParaRPr lang="en-US" altLang="ja-JP" sz="1400" dirty="0"/>
          </a:p>
          <a:p>
            <a:r>
              <a:rPr lang="ja-JP" altLang="en-US" sz="1400"/>
              <a:t>子宮異常には子宮筋腫や子宮内膜症、子宮奇形、アッシャーマン症候群などがあります。</a:t>
            </a:r>
            <a:endParaRPr lang="en-US" altLang="ja-JP" sz="1400" dirty="0"/>
          </a:p>
          <a:p>
            <a:br>
              <a:rPr lang="ja-JP" altLang="en-US" sz="1400"/>
            </a:br>
            <a:r>
              <a:rPr lang="ja-JP" altLang="en-US" sz="1400" b="1"/>
              <a:t>子宮筋腫</a:t>
            </a:r>
            <a:r>
              <a:rPr lang="ja-JP" altLang="en-US" sz="1400"/>
              <a:t>、なかでも子宮の内側へ隆起する粘膜下筋腫は、受精卵の着床障害だけでなく、精子が卵子に到達するのを妨げて妊娠しにくくなる原因にもなります。同様に子宮内膜ポリープも不妊症の原因になります。</a:t>
            </a:r>
            <a:endParaRPr lang="en-US" altLang="ja-JP" sz="1400" dirty="0"/>
          </a:p>
          <a:p>
            <a:endParaRPr lang="en-US" altLang="ja-JP" sz="1400" dirty="0"/>
          </a:p>
          <a:p>
            <a:r>
              <a:rPr lang="ja-JP" altLang="en-US" sz="1400" b="1"/>
              <a:t>子宮内膜症</a:t>
            </a:r>
            <a:r>
              <a:rPr lang="ja-JP" altLang="en-US" sz="1400"/>
              <a:t>とは、子宮の内側にしかないはずの子宮内膜が、子宮以外の場所（卵巣や腹膜など）で増殖などを繰り返し痛みや炎症を引き起こすことで不妊になりやすいことが知られています。</a:t>
            </a:r>
            <a:endParaRPr lang="en-US" altLang="ja-JP" sz="1400" dirty="0"/>
          </a:p>
          <a:p>
            <a:br>
              <a:rPr lang="ja-JP" altLang="en-US" sz="1400" b="1"/>
            </a:br>
            <a:r>
              <a:rPr lang="ja-JP" altLang="en-US" sz="1400" b="1"/>
              <a:t>子宮奇形</a:t>
            </a:r>
            <a:r>
              <a:rPr lang="ja-JP" altLang="en-US" sz="1400"/>
              <a:t>とは、先天的に子宮が変形している状態です。子宮ができる過程で、子宮の中に中隔という壁が残った「中隔子宮」が最も不妊になりやすいといわれています。</a:t>
            </a:r>
            <a:endParaRPr lang="en-US" altLang="ja-JP" sz="1400" dirty="0"/>
          </a:p>
          <a:p>
            <a:br>
              <a:rPr lang="ja-JP" altLang="en-US" sz="1400"/>
            </a:br>
            <a:r>
              <a:rPr lang="ja-JP" altLang="en-US" sz="1400" b="1"/>
              <a:t>アッシャーマン症候群</a:t>
            </a:r>
            <a:r>
              <a:rPr lang="ja-JP" altLang="en-US" sz="1400"/>
              <a:t>とは、子宮内腔が癒着して塞がってしまった状態で、子宮内掻爬や分娩時操作などの外傷が原因で起こります。</a:t>
            </a:r>
          </a:p>
        </p:txBody>
      </p:sp>
      <p:sp>
        <p:nvSpPr>
          <p:cNvPr id="9" name="正方形/長方形 8">
            <a:extLst>
              <a:ext uri="{FF2B5EF4-FFF2-40B4-BE49-F238E27FC236}">
                <a16:creationId xmlns:a16="http://schemas.microsoft.com/office/drawing/2014/main" id="{6C7FDF4B-4922-4D3F-ADB1-1E87BF3B1223}"/>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41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96D84DC-19DD-BB4C-A288-F82F0C156C4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256369" y="1185408"/>
            <a:ext cx="2388979" cy="4487182"/>
          </a:xfrm>
          <a:prstGeom prst="rect">
            <a:avLst/>
          </a:prstGeom>
        </p:spPr>
      </p:pic>
      <p:pic>
        <p:nvPicPr>
          <p:cNvPr id="4" name="図 3">
            <a:extLst>
              <a:ext uri="{FF2B5EF4-FFF2-40B4-BE49-F238E27FC236}">
                <a16:creationId xmlns:a16="http://schemas.microsoft.com/office/drawing/2014/main" id="{B8B07E7B-FB70-714B-9FF2-7691380AF3F0}"/>
              </a:ext>
            </a:extLst>
          </p:cNvPr>
          <p:cNvPicPr>
            <a:picLocks noChangeAspect="1"/>
          </p:cNvPicPr>
          <p:nvPr/>
        </p:nvPicPr>
        <p:blipFill>
          <a:blip r:embed="rId4"/>
          <a:stretch>
            <a:fillRect/>
          </a:stretch>
        </p:blipFill>
        <p:spPr>
          <a:xfrm>
            <a:off x="708631" y="1185410"/>
            <a:ext cx="8547738" cy="4487182"/>
          </a:xfrm>
          <a:prstGeom prst="rect">
            <a:avLst/>
          </a:prstGeom>
        </p:spPr>
      </p:pic>
      <p:pic>
        <p:nvPicPr>
          <p:cNvPr id="7" name="図 6">
            <a:extLst>
              <a:ext uri="{FF2B5EF4-FFF2-40B4-BE49-F238E27FC236}">
                <a16:creationId xmlns:a16="http://schemas.microsoft.com/office/drawing/2014/main" id="{8BDDD79C-4823-9C44-A443-27314CB8CFC1}"/>
              </a:ext>
            </a:extLst>
          </p:cNvPr>
          <p:cNvPicPr>
            <a:picLocks noChangeAspect="1"/>
          </p:cNvPicPr>
          <p:nvPr/>
        </p:nvPicPr>
        <p:blipFill>
          <a:blip r:embed="rId5"/>
          <a:stretch>
            <a:fillRect/>
          </a:stretch>
        </p:blipFill>
        <p:spPr>
          <a:xfrm>
            <a:off x="10619591" y="5878913"/>
            <a:ext cx="1359049" cy="647814"/>
          </a:xfrm>
          <a:prstGeom prst="rect">
            <a:avLst/>
          </a:prstGeom>
        </p:spPr>
      </p:pic>
      <p:sp>
        <p:nvSpPr>
          <p:cNvPr id="8" name="正方形/長方形 7">
            <a:extLst>
              <a:ext uri="{FF2B5EF4-FFF2-40B4-BE49-F238E27FC236}">
                <a16:creationId xmlns:a16="http://schemas.microsoft.com/office/drawing/2014/main" id="{6CA16BC3-0FFB-4B32-8724-97F06E4B05C7}"/>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pic>
        <p:nvPicPr>
          <p:cNvPr id="3" name="図 2">
            <a:extLst>
              <a:ext uri="{FF2B5EF4-FFF2-40B4-BE49-F238E27FC236}">
                <a16:creationId xmlns:a16="http://schemas.microsoft.com/office/drawing/2014/main" id="{D9B41A5F-238D-4159-9279-3C7F6E92AF80}"/>
              </a:ext>
            </a:extLst>
          </p:cNvPr>
          <p:cNvPicPr>
            <a:picLocks noChangeAspect="1"/>
          </p:cNvPicPr>
          <p:nvPr/>
        </p:nvPicPr>
        <p:blipFill>
          <a:blip r:embed="rId6"/>
          <a:stretch>
            <a:fillRect/>
          </a:stretch>
        </p:blipFill>
        <p:spPr>
          <a:xfrm>
            <a:off x="9094390" y="3215611"/>
            <a:ext cx="2291744" cy="2291744"/>
          </a:xfrm>
          <a:prstGeom prst="rect">
            <a:avLst/>
          </a:prstGeom>
        </p:spPr>
      </p:pic>
    </p:spTree>
    <p:extLst>
      <p:ext uri="{BB962C8B-B14F-4D97-AF65-F5344CB8AC3E}">
        <p14:creationId xmlns:p14="http://schemas.microsoft.com/office/powerpoint/2010/main" val="155807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75396B0-9440-BA43-BC3C-399985CA8A1E}"/>
              </a:ext>
            </a:extLst>
          </p:cNvPr>
          <p:cNvSpPr/>
          <p:nvPr/>
        </p:nvSpPr>
        <p:spPr>
          <a:xfrm>
            <a:off x="638591" y="1966454"/>
            <a:ext cx="6024757" cy="4093428"/>
          </a:xfrm>
          <a:prstGeom prst="rect">
            <a:avLst/>
          </a:prstGeom>
        </p:spPr>
        <p:txBody>
          <a:bodyPr wrap="square">
            <a:spAutoFit/>
          </a:bodyPr>
          <a:lstStyle/>
          <a:p>
            <a:r>
              <a:rPr lang="ja-JP" altLang="en-US" sz="2000">
                <a:solidFill>
                  <a:srgbClr val="000000"/>
                </a:solidFill>
                <a:latin typeface="NotoSans"/>
              </a:rPr>
              <a:t>不妊症とは、</a:t>
            </a:r>
            <a:endParaRPr lang="en-US" altLang="ja-JP" sz="2000" dirty="0">
              <a:solidFill>
                <a:srgbClr val="000000"/>
              </a:solidFill>
              <a:latin typeface="NotoSans"/>
            </a:endParaRPr>
          </a:p>
          <a:p>
            <a:r>
              <a:rPr lang="ja-JP" altLang="en-US" sz="2000">
                <a:solidFill>
                  <a:srgbClr val="FF16AB"/>
                </a:solidFill>
                <a:latin typeface="NotoSans"/>
              </a:rPr>
              <a:t>“</a:t>
            </a:r>
            <a:r>
              <a:rPr lang="ja-JP" altLang="en-US" sz="2000" b="1">
                <a:solidFill>
                  <a:srgbClr val="FF16AB"/>
                </a:solidFill>
                <a:latin typeface="NotoSans"/>
              </a:rPr>
              <a:t>夫婦が妊娠を希望して</a:t>
            </a:r>
            <a:r>
              <a:rPr lang="en-US" altLang="ja-JP" sz="2000" b="1" dirty="0">
                <a:solidFill>
                  <a:srgbClr val="FF16AB"/>
                </a:solidFill>
                <a:latin typeface="NotoSans"/>
              </a:rPr>
              <a:t>1</a:t>
            </a:r>
            <a:r>
              <a:rPr lang="ja-JP" altLang="en-US" sz="2000" b="1">
                <a:solidFill>
                  <a:srgbClr val="FF16AB"/>
                </a:solidFill>
                <a:latin typeface="NotoSans"/>
              </a:rPr>
              <a:t>年以上性生活を行っているにもかかわらず、妊娠しない場合</a:t>
            </a:r>
            <a:r>
              <a:rPr lang="ja-JP" altLang="en-US" sz="2000">
                <a:solidFill>
                  <a:srgbClr val="FF16AB"/>
                </a:solidFill>
                <a:latin typeface="NotoSans"/>
              </a:rPr>
              <a:t>”</a:t>
            </a:r>
            <a:r>
              <a:rPr lang="ja-JP" altLang="en-US" sz="2000">
                <a:solidFill>
                  <a:srgbClr val="000000"/>
                </a:solidFill>
                <a:latin typeface="NotoSans"/>
              </a:rPr>
              <a:t>をいいます。</a:t>
            </a:r>
            <a:endParaRPr lang="en-US" altLang="ja-JP" sz="2000" dirty="0">
              <a:solidFill>
                <a:srgbClr val="000000"/>
              </a:solidFill>
              <a:latin typeface="NotoSans"/>
            </a:endParaRPr>
          </a:p>
          <a:p>
            <a:endParaRPr lang="en-US" altLang="ja-JP" sz="2000" dirty="0">
              <a:solidFill>
                <a:srgbClr val="000000"/>
              </a:solidFill>
              <a:latin typeface="NotoSans"/>
            </a:endParaRPr>
          </a:p>
          <a:p>
            <a:r>
              <a:rPr lang="en-US" altLang="ja-JP" sz="2000" dirty="0">
                <a:solidFill>
                  <a:srgbClr val="000000"/>
                </a:solidFill>
                <a:latin typeface="NotoSans"/>
              </a:rPr>
              <a:t>20</a:t>
            </a:r>
            <a:r>
              <a:rPr lang="ja-JP" altLang="en-US" sz="2000">
                <a:solidFill>
                  <a:srgbClr val="000000"/>
                </a:solidFill>
                <a:latin typeface="NotoSans"/>
              </a:rPr>
              <a:t>歳代であっても１年間妊娠しなければ、妊娠の機会を逸しないよう不妊検査、治療を勧めることが増えてきています。</a:t>
            </a:r>
            <a:endParaRPr lang="en-US" altLang="ja-JP" sz="2000" dirty="0">
              <a:solidFill>
                <a:srgbClr val="000000"/>
              </a:solidFill>
              <a:latin typeface="NotoSans"/>
            </a:endParaRPr>
          </a:p>
          <a:p>
            <a:br>
              <a:rPr lang="ja-JP" altLang="en-US" sz="2000"/>
            </a:br>
            <a:r>
              <a:rPr lang="ja-JP" altLang="en-US" sz="2000">
                <a:solidFill>
                  <a:srgbClr val="000000"/>
                </a:solidFill>
                <a:latin typeface="NotoSans"/>
              </a:rPr>
              <a:t>なお、</a:t>
            </a:r>
            <a:r>
              <a:rPr lang="en-US" altLang="ja-JP" sz="2000" dirty="0">
                <a:solidFill>
                  <a:srgbClr val="000000"/>
                </a:solidFill>
                <a:latin typeface="NotoSans"/>
              </a:rPr>
              <a:t>35</a:t>
            </a:r>
            <a:r>
              <a:rPr lang="ja-JP" altLang="en-US" sz="2000">
                <a:solidFill>
                  <a:srgbClr val="000000"/>
                </a:solidFill>
                <a:latin typeface="NotoSans"/>
              </a:rPr>
              <a:t>歳以上の女性では</a:t>
            </a:r>
            <a:r>
              <a:rPr lang="en-US" altLang="ja-JP" sz="2000" dirty="0">
                <a:solidFill>
                  <a:srgbClr val="000000"/>
                </a:solidFill>
                <a:latin typeface="NotoSans"/>
              </a:rPr>
              <a:t>1</a:t>
            </a:r>
            <a:r>
              <a:rPr lang="ja-JP" altLang="en-US" sz="2000">
                <a:solidFill>
                  <a:srgbClr val="000000"/>
                </a:solidFill>
                <a:latin typeface="NotoSans"/>
              </a:rPr>
              <a:t>年を待たず</a:t>
            </a:r>
            <a:r>
              <a:rPr lang="en-US" altLang="ja-JP" sz="2000" dirty="0">
                <a:solidFill>
                  <a:srgbClr val="000000"/>
                </a:solidFill>
                <a:latin typeface="NotoSans"/>
              </a:rPr>
              <a:t>6</a:t>
            </a:r>
            <a:r>
              <a:rPr lang="ja-JP" altLang="en-US" sz="2000">
                <a:solidFill>
                  <a:srgbClr val="000000"/>
                </a:solidFill>
                <a:latin typeface="NotoSans"/>
              </a:rPr>
              <a:t>ヵ月以上妊娠が成立しない場合に検査を受けた方がよいと日本生殖医学会にて提示されています。また、重い月経痛や月経周期の不順などの症状がある場合は、早めに医師に相談しましょう。</a:t>
            </a:r>
            <a:endParaRPr lang="ja-JP" altLang="en-US" sz="2000"/>
          </a:p>
        </p:txBody>
      </p:sp>
      <p:pic>
        <p:nvPicPr>
          <p:cNvPr id="3" name="図 2">
            <a:extLst>
              <a:ext uri="{FF2B5EF4-FFF2-40B4-BE49-F238E27FC236}">
                <a16:creationId xmlns:a16="http://schemas.microsoft.com/office/drawing/2014/main" id="{D266BCC0-657D-994A-96DF-8F4AF89CE7C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4317" y="542373"/>
            <a:ext cx="1358900" cy="825500"/>
          </a:xfrm>
          <a:prstGeom prst="rect">
            <a:avLst/>
          </a:prstGeom>
        </p:spPr>
      </p:pic>
      <p:sp>
        <p:nvSpPr>
          <p:cNvPr id="4" name="正方形/長方形 3">
            <a:extLst>
              <a:ext uri="{FF2B5EF4-FFF2-40B4-BE49-F238E27FC236}">
                <a16:creationId xmlns:a16="http://schemas.microsoft.com/office/drawing/2014/main" id="{431715C3-DF85-2745-AE81-E99809C15A8B}"/>
              </a:ext>
            </a:extLst>
          </p:cNvPr>
          <p:cNvSpPr/>
          <p:nvPr/>
        </p:nvSpPr>
        <p:spPr>
          <a:xfrm>
            <a:off x="1950185" y="659987"/>
            <a:ext cx="3262432" cy="707886"/>
          </a:xfrm>
          <a:prstGeom prst="rect">
            <a:avLst/>
          </a:prstGeom>
        </p:spPr>
        <p:txBody>
          <a:bodyPr wrap="none">
            <a:spAutoFit/>
          </a:bodyPr>
          <a:lstStyle/>
          <a:p>
            <a:r>
              <a:rPr lang="ja-JP" altLang="en-US" sz="4000"/>
              <a:t>不妊症の定義</a:t>
            </a:r>
            <a:endParaRPr lang="en-US" altLang="ja-JP" sz="4000" dirty="0"/>
          </a:p>
        </p:txBody>
      </p:sp>
      <p:pic>
        <p:nvPicPr>
          <p:cNvPr id="8" name="図 7">
            <a:extLst>
              <a:ext uri="{FF2B5EF4-FFF2-40B4-BE49-F238E27FC236}">
                <a16:creationId xmlns:a16="http://schemas.microsoft.com/office/drawing/2014/main" id="{F6ECDF6C-3C47-324B-A876-09D2A83E25C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03191" y="2605212"/>
            <a:ext cx="4948442" cy="3225279"/>
          </a:xfrm>
          <a:prstGeom prst="rect">
            <a:avLst/>
          </a:prstGeom>
        </p:spPr>
      </p:pic>
      <p:sp>
        <p:nvSpPr>
          <p:cNvPr id="6" name="正方形/長方形 5">
            <a:extLst>
              <a:ext uri="{FF2B5EF4-FFF2-40B4-BE49-F238E27FC236}">
                <a16:creationId xmlns:a16="http://schemas.microsoft.com/office/drawing/2014/main" id="{09B1F0A3-66BC-49D1-B29C-DA234D99760F}"/>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874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97D2C3-E463-B04E-BDA3-F7254EB3C3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4317" y="542373"/>
            <a:ext cx="1358900" cy="825500"/>
          </a:xfrm>
          <a:prstGeom prst="rect">
            <a:avLst/>
          </a:prstGeom>
        </p:spPr>
      </p:pic>
      <p:sp>
        <p:nvSpPr>
          <p:cNvPr id="7" name="正方形/長方形 6">
            <a:extLst>
              <a:ext uri="{FF2B5EF4-FFF2-40B4-BE49-F238E27FC236}">
                <a16:creationId xmlns:a16="http://schemas.microsoft.com/office/drawing/2014/main" id="{A476C119-EA49-B94E-A3D0-0D97AE70A293}"/>
              </a:ext>
            </a:extLst>
          </p:cNvPr>
          <p:cNvSpPr/>
          <p:nvPr/>
        </p:nvSpPr>
        <p:spPr>
          <a:xfrm>
            <a:off x="1950185" y="659987"/>
            <a:ext cx="3262432" cy="707886"/>
          </a:xfrm>
          <a:prstGeom prst="rect">
            <a:avLst/>
          </a:prstGeom>
        </p:spPr>
        <p:txBody>
          <a:bodyPr wrap="none">
            <a:spAutoFit/>
          </a:bodyPr>
          <a:lstStyle/>
          <a:p>
            <a:r>
              <a:rPr lang="ja-JP" altLang="en-US" sz="4000"/>
              <a:t>不妊症の頻度</a:t>
            </a:r>
          </a:p>
        </p:txBody>
      </p:sp>
      <p:sp>
        <p:nvSpPr>
          <p:cNvPr id="2" name="正方形/長方形 1">
            <a:extLst>
              <a:ext uri="{FF2B5EF4-FFF2-40B4-BE49-F238E27FC236}">
                <a16:creationId xmlns:a16="http://schemas.microsoft.com/office/drawing/2014/main" id="{7BCBBEA5-08D1-A54A-87C3-AD192659C434}"/>
              </a:ext>
            </a:extLst>
          </p:cNvPr>
          <p:cNvSpPr/>
          <p:nvPr/>
        </p:nvSpPr>
        <p:spPr>
          <a:xfrm>
            <a:off x="511893" y="2026067"/>
            <a:ext cx="5595253" cy="3785652"/>
          </a:xfrm>
          <a:prstGeom prst="rect">
            <a:avLst/>
          </a:prstGeom>
        </p:spPr>
        <p:txBody>
          <a:bodyPr wrap="square">
            <a:spAutoFit/>
          </a:bodyPr>
          <a:lstStyle/>
          <a:p>
            <a:r>
              <a:rPr lang="ja-JP" altLang="en-US" sz="2000" dirty="0">
                <a:solidFill>
                  <a:srgbClr val="000000"/>
                </a:solidFill>
                <a:latin typeface="+mn-ea"/>
              </a:rPr>
              <a:t>不妊症の頻度は高齢になるほど上昇し、約９％と推定されています。近年、不妊症の頻度は増加しており、その背景には晩婚化や妊娠・出産年齢の高齢化などが挙げられます。</a:t>
            </a:r>
            <a:endParaRPr lang="en-US" altLang="ja-JP" sz="2000" dirty="0">
              <a:solidFill>
                <a:srgbClr val="000000"/>
              </a:solidFill>
              <a:latin typeface="+mn-ea"/>
            </a:endParaRPr>
          </a:p>
          <a:p>
            <a:endParaRPr lang="en-US" altLang="ja-JP" sz="2000" dirty="0">
              <a:solidFill>
                <a:srgbClr val="000000"/>
              </a:solidFill>
              <a:latin typeface="+mn-ea"/>
            </a:endParaRPr>
          </a:p>
          <a:p>
            <a:r>
              <a:rPr lang="en-US" altLang="ja-JP" sz="2000" dirty="0">
                <a:solidFill>
                  <a:srgbClr val="000000"/>
                </a:solidFill>
                <a:latin typeface="+mn-ea"/>
              </a:rPr>
              <a:t>35</a:t>
            </a:r>
            <a:r>
              <a:rPr lang="ja-JP" altLang="en-US" sz="2000" dirty="0">
                <a:solidFill>
                  <a:srgbClr val="000000"/>
                </a:solidFill>
                <a:latin typeface="+mn-ea"/>
              </a:rPr>
              <a:t>歳を過ぎると不妊症の頻度が高くなるため、不妊治療においては</a:t>
            </a:r>
            <a:r>
              <a:rPr lang="en-US" altLang="ja-JP" sz="2000" dirty="0">
                <a:solidFill>
                  <a:srgbClr val="000000"/>
                </a:solidFill>
                <a:latin typeface="+mn-ea"/>
              </a:rPr>
              <a:t>35</a:t>
            </a:r>
            <a:r>
              <a:rPr lang="ja-JP" altLang="en-US" sz="2000" dirty="0">
                <a:solidFill>
                  <a:srgbClr val="000000"/>
                </a:solidFill>
                <a:latin typeface="+mn-ea"/>
              </a:rPr>
              <a:t>歳以上を「高齢」と位置付けられています。</a:t>
            </a:r>
            <a:endParaRPr lang="en-US" altLang="ja-JP" sz="2000" dirty="0">
              <a:solidFill>
                <a:srgbClr val="000000"/>
              </a:solidFill>
              <a:latin typeface="+mn-ea"/>
            </a:endParaRPr>
          </a:p>
          <a:p>
            <a:br>
              <a:rPr lang="ja-JP" altLang="en-US" sz="2000" dirty="0">
                <a:solidFill>
                  <a:srgbClr val="000000"/>
                </a:solidFill>
                <a:latin typeface="+mn-ea"/>
              </a:rPr>
            </a:br>
            <a:r>
              <a:rPr lang="ja-JP" altLang="en-US" sz="2000" dirty="0">
                <a:solidFill>
                  <a:srgbClr val="000000"/>
                </a:solidFill>
                <a:latin typeface="+mn-ea"/>
              </a:rPr>
              <a:t>女性の年齢と出産数の変化を検討した報告では、子どもがいない割合は、</a:t>
            </a:r>
            <a:r>
              <a:rPr lang="en-US" altLang="ja-JP" sz="2000" dirty="0">
                <a:solidFill>
                  <a:srgbClr val="000000"/>
                </a:solidFill>
                <a:latin typeface="+mn-ea"/>
              </a:rPr>
              <a:t>30</a:t>
            </a:r>
            <a:r>
              <a:rPr lang="ja-JP" altLang="en-US" sz="2000" dirty="0">
                <a:solidFill>
                  <a:srgbClr val="000000"/>
                </a:solidFill>
                <a:latin typeface="+mn-ea"/>
              </a:rPr>
              <a:t>歳前半から徐々に増加し、</a:t>
            </a:r>
            <a:r>
              <a:rPr lang="en-US" altLang="ja-JP" sz="2000" dirty="0">
                <a:solidFill>
                  <a:srgbClr val="000000"/>
                </a:solidFill>
                <a:latin typeface="+mn-ea"/>
              </a:rPr>
              <a:t>35</a:t>
            </a:r>
            <a:r>
              <a:rPr lang="ja-JP" altLang="en-US" sz="2000" dirty="0">
                <a:solidFill>
                  <a:srgbClr val="000000"/>
                </a:solidFill>
                <a:latin typeface="+mn-ea"/>
              </a:rPr>
              <a:t>歳以降は急速に増加しています</a:t>
            </a:r>
          </a:p>
        </p:txBody>
      </p:sp>
      <p:pic>
        <p:nvPicPr>
          <p:cNvPr id="10" name="図 9">
            <a:extLst>
              <a:ext uri="{FF2B5EF4-FFF2-40B4-BE49-F238E27FC236}">
                <a16:creationId xmlns:a16="http://schemas.microsoft.com/office/drawing/2014/main" id="{907D7664-DCCA-B34D-8E85-B93CE674F164}"/>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t="-21446" b="-1"/>
          <a:stretch/>
        </p:blipFill>
        <p:spPr>
          <a:xfrm>
            <a:off x="6587642" y="1761650"/>
            <a:ext cx="5111494" cy="953442"/>
          </a:xfrm>
          <a:prstGeom prst="rect">
            <a:avLst/>
          </a:prstGeom>
        </p:spPr>
      </p:pic>
      <p:sp>
        <p:nvSpPr>
          <p:cNvPr id="3" name="正方形/長方形 2">
            <a:extLst>
              <a:ext uri="{FF2B5EF4-FFF2-40B4-BE49-F238E27FC236}">
                <a16:creationId xmlns:a16="http://schemas.microsoft.com/office/drawing/2014/main" id="{07321DCA-4435-456F-9EA1-823FDDC4D6E8}"/>
              </a:ext>
            </a:extLst>
          </p:cNvPr>
          <p:cNvSpPr/>
          <p:nvPr/>
        </p:nvSpPr>
        <p:spPr>
          <a:xfrm>
            <a:off x="5584106" y="6081402"/>
            <a:ext cx="6096000" cy="230832"/>
          </a:xfrm>
          <a:prstGeom prst="rect">
            <a:avLst/>
          </a:prstGeom>
        </p:spPr>
        <p:txBody>
          <a:bodyPr>
            <a:spAutoFit/>
          </a:bodyPr>
          <a:lstStyle/>
          <a:p>
            <a:pPr algn="r"/>
            <a:r>
              <a:rPr lang="en-US" altLang="ja-JP" sz="900" dirty="0"/>
              <a:t>Menken J</a:t>
            </a:r>
            <a:r>
              <a:rPr lang="ja-JP" altLang="en-US" sz="900" dirty="0"/>
              <a:t>：</a:t>
            </a:r>
            <a:r>
              <a:rPr lang="en-US" altLang="ja-JP" sz="900" dirty="0"/>
              <a:t>Science 1986 : 233(4771), 1389-1394</a:t>
            </a:r>
            <a:r>
              <a:rPr lang="ja-JP" altLang="en-US" sz="900" dirty="0"/>
              <a:t>より作図</a:t>
            </a:r>
          </a:p>
        </p:txBody>
      </p:sp>
      <p:graphicFrame>
        <p:nvGraphicFramePr>
          <p:cNvPr id="9" name="グラフ 8">
            <a:extLst>
              <a:ext uri="{FF2B5EF4-FFF2-40B4-BE49-F238E27FC236}">
                <a16:creationId xmlns:a16="http://schemas.microsoft.com/office/drawing/2014/main" id="{25ED6B7C-FFB0-4985-85DE-0094AD4584DA}"/>
              </a:ext>
            </a:extLst>
          </p:cNvPr>
          <p:cNvGraphicFramePr/>
          <p:nvPr>
            <p:extLst>
              <p:ext uri="{D42A27DB-BD31-4B8C-83A1-F6EECF244321}">
                <p14:modId xmlns:p14="http://schemas.microsoft.com/office/powerpoint/2010/main" val="3215349483"/>
              </p:ext>
            </p:extLst>
          </p:nvPr>
        </p:nvGraphicFramePr>
        <p:xfrm>
          <a:off x="7058025" y="3124200"/>
          <a:ext cx="4622081" cy="2778926"/>
        </p:xfrm>
        <a:graphic>
          <a:graphicData uri="http://schemas.openxmlformats.org/drawingml/2006/chart">
            <c:chart xmlns:c="http://schemas.openxmlformats.org/drawingml/2006/chart" xmlns:r="http://schemas.openxmlformats.org/officeDocument/2006/relationships" r:id="rId6"/>
          </a:graphicData>
        </a:graphic>
      </p:graphicFrame>
      <p:sp>
        <p:nvSpPr>
          <p:cNvPr id="11" name="テキスト ボックス 10">
            <a:extLst>
              <a:ext uri="{FF2B5EF4-FFF2-40B4-BE49-F238E27FC236}">
                <a16:creationId xmlns:a16="http://schemas.microsoft.com/office/drawing/2014/main" id="{B28EE9E3-AFBA-4399-A80A-C2829E22177C}"/>
              </a:ext>
            </a:extLst>
          </p:cNvPr>
          <p:cNvSpPr txBox="1"/>
          <p:nvPr/>
        </p:nvSpPr>
        <p:spPr>
          <a:xfrm>
            <a:off x="6587642" y="3124200"/>
            <a:ext cx="369332" cy="1448473"/>
          </a:xfrm>
          <a:prstGeom prst="rect">
            <a:avLst/>
          </a:prstGeom>
          <a:noFill/>
        </p:spPr>
        <p:txBody>
          <a:bodyPr vert="eaVert" wrap="none" rtlCol="0">
            <a:spAutoFit/>
          </a:bodyPr>
          <a:lstStyle/>
          <a:p>
            <a:r>
              <a:rPr lang="ja-JP" altLang="en-US" sz="1200" dirty="0">
                <a:latin typeface="BIZ UDPゴシック" panose="020B0400000000000000" pitchFamily="50" charset="-128"/>
                <a:ea typeface="BIZ UDPゴシック" panose="020B0400000000000000" pitchFamily="50" charset="-128"/>
              </a:rPr>
              <a:t>子どもがいない割合</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430008DF-DC96-4947-9480-E81F7570D39B}"/>
              </a:ext>
            </a:extLst>
          </p:cNvPr>
          <p:cNvSpPr txBox="1"/>
          <p:nvPr/>
        </p:nvSpPr>
        <p:spPr>
          <a:xfrm>
            <a:off x="6956974" y="2847665"/>
            <a:ext cx="415498"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a:t>
            </a:r>
          </a:p>
        </p:txBody>
      </p:sp>
      <p:sp>
        <p:nvSpPr>
          <p:cNvPr id="15" name="テキスト ボックス 14">
            <a:extLst>
              <a:ext uri="{FF2B5EF4-FFF2-40B4-BE49-F238E27FC236}">
                <a16:creationId xmlns:a16="http://schemas.microsoft.com/office/drawing/2014/main" id="{C86A32CF-7C01-4CCF-9A92-D63CE72EEC4C}"/>
              </a:ext>
            </a:extLst>
          </p:cNvPr>
          <p:cNvSpPr txBox="1"/>
          <p:nvPr/>
        </p:nvSpPr>
        <p:spPr>
          <a:xfrm>
            <a:off x="9222636" y="5687219"/>
            <a:ext cx="889987" cy="261610"/>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女性の年齢</a:t>
            </a:r>
          </a:p>
        </p:txBody>
      </p:sp>
      <p:sp>
        <p:nvSpPr>
          <p:cNvPr id="16" name="正方形/長方形 15">
            <a:extLst>
              <a:ext uri="{FF2B5EF4-FFF2-40B4-BE49-F238E27FC236}">
                <a16:creationId xmlns:a16="http://schemas.microsoft.com/office/drawing/2014/main" id="{5B2EDE1C-A196-4DFA-B29A-34453ACBE289}"/>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259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97D2C3-E463-B04E-BDA3-F7254EB3C3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4317" y="542373"/>
            <a:ext cx="1358900" cy="825500"/>
          </a:xfrm>
          <a:prstGeom prst="rect">
            <a:avLst/>
          </a:prstGeom>
        </p:spPr>
      </p:pic>
      <p:sp>
        <p:nvSpPr>
          <p:cNvPr id="7" name="正方形/長方形 6">
            <a:extLst>
              <a:ext uri="{FF2B5EF4-FFF2-40B4-BE49-F238E27FC236}">
                <a16:creationId xmlns:a16="http://schemas.microsoft.com/office/drawing/2014/main" id="{A476C119-EA49-B94E-A3D0-0D97AE70A293}"/>
              </a:ext>
            </a:extLst>
          </p:cNvPr>
          <p:cNvSpPr/>
          <p:nvPr/>
        </p:nvSpPr>
        <p:spPr>
          <a:xfrm>
            <a:off x="1950185" y="659987"/>
            <a:ext cx="3262432" cy="707886"/>
          </a:xfrm>
          <a:prstGeom prst="rect">
            <a:avLst/>
          </a:prstGeom>
        </p:spPr>
        <p:txBody>
          <a:bodyPr wrap="none">
            <a:spAutoFit/>
          </a:bodyPr>
          <a:lstStyle/>
          <a:p>
            <a:r>
              <a:rPr lang="ja-JP" altLang="en-US" sz="4000"/>
              <a:t>不妊症の原因</a:t>
            </a:r>
          </a:p>
        </p:txBody>
      </p:sp>
      <p:sp>
        <p:nvSpPr>
          <p:cNvPr id="3" name="正方形/長方形 2">
            <a:extLst>
              <a:ext uri="{FF2B5EF4-FFF2-40B4-BE49-F238E27FC236}">
                <a16:creationId xmlns:a16="http://schemas.microsoft.com/office/drawing/2014/main" id="{5A139C48-C856-4B43-A5F6-78493BED05DC}"/>
              </a:ext>
            </a:extLst>
          </p:cNvPr>
          <p:cNvSpPr/>
          <p:nvPr/>
        </p:nvSpPr>
        <p:spPr>
          <a:xfrm>
            <a:off x="986405" y="1704475"/>
            <a:ext cx="10617524" cy="4278094"/>
          </a:xfrm>
          <a:prstGeom prst="rect">
            <a:avLst/>
          </a:prstGeom>
        </p:spPr>
        <p:txBody>
          <a:bodyPr wrap="square">
            <a:spAutoFit/>
          </a:bodyPr>
          <a:lstStyle/>
          <a:p>
            <a:pPr algn="just"/>
            <a:r>
              <a:rPr lang="ja-JP" altLang="en-US">
                <a:solidFill>
                  <a:srgbClr val="000000"/>
                </a:solidFill>
                <a:latin typeface="NotoSans"/>
              </a:rPr>
              <a:t>不妊症には、</a:t>
            </a:r>
            <a:r>
              <a:rPr lang="ja-JP" altLang="en-US" sz="2000" b="1">
                <a:solidFill>
                  <a:srgbClr val="FF16AB"/>
                </a:solidFill>
                <a:latin typeface="NotoSans"/>
              </a:rPr>
              <a:t>男性に原因がある男性不妊と、女性に原因がある女性不妊</a:t>
            </a:r>
            <a:r>
              <a:rPr lang="ja-JP" altLang="en-US">
                <a:solidFill>
                  <a:srgbClr val="000000"/>
                </a:solidFill>
                <a:latin typeface="NotoSans"/>
              </a:rPr>
              <a:t>があります。</a:t>
            </a:r>
            <a:endParaRPr lang="en-US" altLang="ja-JP" dirty="0">
              <a:solidFill>
                <a:srgbClr val="000000"/>
              </a:solidFill>
              <a:latin typeface="NotoSans"/>
            </a:endParaRPr>
          </a:p>
          <a:p>
            <a:pPr algn="just"/>
            <a:endParaRPr lang="en-US" altLang="ja-JP" dirty="0">
              <a:solidFill>
                <a:srgbClr val="000000"/>
              </a:solidFill>
              <a:latin typeface="NotoSans"/>
            </a:endParaRPr>
          </a:p>
          <a:p>
            <a:pPr algn="just"/>
            <a:r>
              <a:rPr lang="ja-JP" altLang="en-US">
                <a:solidFill>
                  <a:srgbClr val="000000"/>
                </a:solidFill>
                <a:latin typeface="NotoSans"/>
              </a:rPr>
              <a:t>妊娠が成立するためには、男女ともに様々なプロセスがありますが、そのどこかに異常が起きることが不妊症の原因です。主に、女性が原因の不妊が</a:t>
            </a:r>
            <a:r>
              <a:rPr lang="en-US" altLang="ja-JP" dirty="0">
                <a:solidFill>
                  <a:srgbClr val="000000"/>
                </a:solidFill>
                <a:latin typeface="NotoSans"/>
              </a:rPr>
              <a:t>1/3</a:t>
            </a:r>
            <a:r>
              <a:rPr lang="ja-JP" altLang="en-US">
                <a:solidFill>
                  <a:srgbClr val="000000"/>
                </a:solidFill>
                <a:latin typeface="NotoSans"/>
              </a:rPr>
              <a:t>、女性と男性が原因の不妊が</a:t>
            </a:r>
            <a:r>
              <a:rPr lang="en-US" altLang="ja-JP" dirty="0">
                <a:solidFill>
                  <a:srgbClr val="000000"/>
                </a:solidFill>
                <a:latin typeface="NotoSans"/>
              </a:rPr>
              <a:t>1/3</a:t>
            </a:r>
            <a:r>
              <a:rPr lang="ja-JP" altLang="en-US">
                <a:solidFill>
                  <a:srgbClr val="000000"/>
                </a:solidFill>
                <a:latin typeface="NotoSans"/>
              </a:rPr>
              <a:t>、男性が原因の不妊が</a:t>
            </a:r>
            <a:r>
              <a:rPr lang="en-US" altLang="ja-JP" dirty="0">
                <a:solidFill>
                  <a:srgbClr val="000000"/>
                </a:solidFill>
                <a:latin typeface="NotoSans"/>
              </a:rPr>
              <a:t>1/3</a:t>
            </a:r>
            <a:r>
              <a:rPr lang="ja-JP" altLang="en-US">
                <a:solidFill>
                  <a:srgbClr val="000000"/>
                </a:solidFill>
                <a:latin typeface="NotoSans"/>
              </a:rPr>
              <a:t>といわれています。</a:t>
            </a:r>
            <a:endParaRPr lang="en-US" altLang="ja-JP" dirty="0">
              <a:solidFill>
                <a:srgbClr val="000000"/>
              </a:solidFill>
              <a:latin typeface="NotoSans"/>
            </a:endParaRPr>
          </a:p>
          <a:p>
            <a:pPr algn="just"/>
            <a:endParaRPr lang="ja-JP" altLang="en-US">
              <a:solidFill>
                <a:srgbClr val="000000"/>
              </a:solidFill>
              <a:latin typeface="NotoSans"/>
            </a:endParaRPr>
          </a:p>
          <a:p>
            <a:pPr algn="just"/>
            <a:r>
              <a:rPr lang="ja-JP" altLang="en-US">
                <a:solidFill>
                  <a:srgbClr val="000000"/>
                </a:solidFill>
                <a:latin typeface="NotoSans"/>
              </a:rPr>
              <a:t>妊娠成立までのプロセスをみると、男性では精巣で造られた精子が精管に移動・貯蔵された後、尿道から射精されます。一方、女性では卵巣で成熟した卵子が排卵された後、卵管に捕捉されて受精し、子宮に移動し着床します。</a:t>
            </a:r>
            <a:endParaRPr lang="en-US" altLang="ja-JP" dirty="0">
              <a:solidFill>
                <a:srgbClr val="000000"/>
              </a:solidFill>
              <a:latin typeface="NotoSans"/>
            </a:endParaRPr>
          </a:p>
          <a:p>
            <a:pPr algn="just"/>
            <a:endParaRPr lang="en-US" altLang="ja-JP" dirty="0">
              <a:solidFill>
                <a:srgbClr val="000000"/>
              </a:solidFill>
              <a:latin typeface="NotoSans"/>
            </a:endParaRPr>
          </a:p>
          <a:p>
            <a:pPr algn="just"/>
            <a:r>
              <a:rPr lang="ja-JP" altLang="en-US">
                <a:solidFill>
                  <a:srgbClr val="000000"/>
                </a:solidFill>
                <a:latin typeface="NotoSans"/>
              </a:rPr>
              <a:t>不妊検査では、これらのプロセスのどこに異常があるのかを調べますが、検査をしても原因の特定できない「原因不明不妊症（機能性不妊症）」も</a:t>
            </a:r>
            <a:r>
              <a:rPr lang="en-US" altLang="ja-JP" dirty="0">
                <a:solidFill>
                  <a:srgbClr val="000000"/>
                </a:solidFill>
                <a:latin typeface="NotoSans"/>
              </a:rPr>
              <a:t>10〜20</a:t>
            </a:r>
            <a:r>
              <a:rPr lang="ja-JP" altLang="en-US">
                <a:solidFill>
                  <a:srgbClr val="000000"/>
                </a:solidFill>
                <a:latin typeface="NotoSans"/>
              </a:rPr>
              <a:t>％みられます。</a:t>
            </a:r>
            <a:endParaRPr lang="en-US" altLang="ja-JP" dirty="0">
              <a:solidFill>
                <a:srgbClr val="000000"/>
              </a:solidFill>
              <a:latin typeface="NotoSans"/>
            </a:endParaRPr>
          </a:p>
          <a:p>
            <a:pPr algn="just"/>
            <a:endParaRPr lang="en-US" altLang="ja-JP" dirty="0">
              <a:solidFill>
                <a:srgbClr val="000000"/>
              </a:solidFill>
              <a:latin typeface="NotoSans"/>
            </a:endParaRPr>
          </a:p>
          <a:p>
            <a:pPr algn="just"/>
            <a:r>
              <a:rPr lang="ja-JP" altLang="en-US">
                <a:solidFill>
                  <a:srgbClr val="000000"/>
                </a:solidFill>
                <a:latin typeface="NotoSans"/>
              </a:rPr>
              <a:t>不妊症は夫婦の年齢が上がるほど増加することから、加齢（＝卵子や精子の老化）が大きな一因と考えられています。</a:t>
            </a:r>
            <a:endParaRPr lang="ja-JP" altLang="en-US" b="0" i="0">
              <a:solidFill>
                <a:srgbClr val="000000"/>
              </a:solidFill>
              <a:effectLst/>
              <a:latin typeface="NotoSans"/>
            </a:endParaRPr>
          </a:p>
        </p:txBody>
      </p:sp>
      <p:sp>
        <p:nvSpPr>
          <p:cNvPr id="11" name="正方形/長方形 10">
            <a:extLst>
              <a:ext uri="{FF2B5EF4-FFF2-40B4-BE49-F238E27FC236}">
                <a16:creationId xmlns:a16="http://schemas.microsoft.com/office/drawing/2014/main" id="{BF2D2088-FA84-0C48-AFDF-7E0C679F2D8D}"/>
              </a:ext>
            </a:extLst>
          </p:cNvPr>
          <p:cNvSpPr/>
          <p:nvPr/>
        </p:nvSpPr>
        <p:spPr>
          <a:xfrm>
            <a:off x="986405" y="6113630"/>
            <a:ext cx="6096000" cy="430887"/>
          </a:xfrm>
          <a:prstGeom prst="rect">
            <a:avLst/>
          </a:prstGeom>
        </p:spPr>
        <p:txBody>
          <a:bodyPr>
            <a:spAutoFit/>
          </a:bodyPr>
          <a:lstStyle/>
          <a:p>
            <a:r>
              <a:rPr lang="en-US" altLang="ja-JP" sz="1050" dirty="0">
                <a:solidFill>
                  <a:srgbClr val="000000"/>
                </a:solidFill>
                <a:latin typeface="NotoSans"/>
              </a:rPr>
              <a:t>※</a:t>
            </a:r>
            <a:r>
              <a:rPr lang="ja-JP" altLang="en-US" sz="1050">
                <a:solidFill>
                  <a:srgbClr val="000000"/>
                </a:solidFill>
                <a:latin typeface="NotoSans"/>
              </a:rPr>
              <a:t>造精：精子が造られること</a:t>
            </a:r>
            <a:br>
              <a:rPr lang="ja-JP" altLang="en-US" sz="1050"/>
            </a:br>
            <a:r>
              <a:rPr lang="en-US" altLang="ja-JP" sz="1050" dirty="0">
                <a:solidFill>
                  <a:srgbClr val="000000"/>
                </a:solidFill>
                <a:latin typeface="NotoSans"/>
              </a:rPr>
              <a:t>※</a:t>
            </a:r>
            <a:r>
              <a:rPr lang="ja-JP" altLang="en-US" sz="1050">
                <a:solidFill>
                  <a:srgbClr val="000000"/>
                </a:solidFill>
                <a:latin typeface="NotoSans"/>
              </a:rPr>
              <a:t>排卵：卵胞の中に存在する卵子が卵巣の外に排出されること</a:t>
            </a:r>
            <a:endParaRPr lang="ja-JP" altLang="en-US" sz="1050"/>
          </a:p>
        </p:txBody>
      </p:sp>
      <p:sp>
        <p:nvSpPr>
          <p:cNvPr id="6" name="正方形/長方形 5">
            <a:extLst>
              <a:ext uri="{FF2B5EF4-FFF2-40B4-BE49-F238E27FC236}">
                <a16:creationId xmlns:a16="http://schemas.microsoft.com/office/drawing/2014/main" id="{C083877B-6FE4-4B46-8354-AEFBAFE25FBC}"/>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417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C99C61EB-DCA0-4C84-815A-D3B18E6465EB}"/>
              </a:ext>
            </a:extLst>
          </p:cNvPr>
          <p:cNvGraphicFramePr>
            <a:graphicFrameLocks noChangeAspect="1"/>
          </p:cNvGraphicFramePr>
          <p:nvPr>
            <p:custDataLst>
              <p:tags r:id="rId1"/>
            </p:custDataLst>
            <p:extLst>
              <p:ext uri="{D42A27DB-BD31-4B8C-83A1-F6EECF244321}">
                <p14:modId xmlns:p14="http://schemas.microsoft.com/office/powerpoint/2010/main" val="3542312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92" imgH="595" progId="TCLayout.ActiveDocument.1">
                  <p:embed/>
                </p:oleObj>
              </mc:Choice>
              <mc:Fallback>
                <p:oleObj name="think-cell スライド"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7997D2C3-E463-B04E-BDA3-F7254EB3C30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04317" y="542373"/>
            <a:ext cx="1358900" cy="825500"/>
          </a:xfrm>
          <a:prstGeom prst="rect">
            <a:avLst/>
          </a:prstGeom>
        </p:spPr>
      </p:pic>
      <p:sp>
        <p:nvSpPr>
          <p:cNvPr id="7" name="正方形/長方形 6">
            <a:extLst>
              <a:ext uri="{FF2B5EF4-FFF2-40B4-BE49-F238E27FC236}">
                <a16:creationId xmlns:a16="http://schemas.microsoft.com/office/drawing/2014/main" id="{A476C119-EA49-B94E-A3D0-0D97AE70A293}"/>
              </a:ext>
            </a:extLst>
          </p:cNvPr>
          <p:cNvSpPr/>
          <p:nvPr/>
        </p:nvSpPr>
        <p:spPr>
          <a:xfrm>
            <a:off x="1950185" y="659987"/>
            <a:ext cx="3262432" cy="707886"/>
          </a:xfrm>
          <a:prstGeom prst="rect">
            <a:avLst/>
          </a:prstGeom>
        </p:spPr>
        <p:txBody>
          <a:bodyPr wrap="none">
            <a:spAutoFit/>
          </a:bodyPr>
          <a:lstStyle/>
          <a:p>
            <a:r>
              <a:rPr lang="ja-JP" altLang="en-US" sz="4000"/>
              <a:t>不妊症の原因</a:t>
            </a:r>
          </a:p>
        </p:txBody>
      </p:sp>
      <p:pic>
        <p:nvPicPr>
          <p:cNvPr id="2" name="図 1">
            <a:extLst>
              <a:ext uri="{FF2B5EF4-FFF2-40B4-BE49-F238E27FC236}">
                <a16:creationId xmlns:a16="http://schemas.microsoft.com/office/drawing/2014/main" id="{833EBB76-EE57-CD4E-B79D-BAB8DD0E7FFD}"/>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10307" y="1531910"/>
            <a:ext cx="7595639" cy="700754"/>
          </a:xfrm>
          <a:prstGeom prst="rect">
            <a:avLst/>
          </a:prstGeom>
        </p:spPr>
      </p:pic>
      <p:sp>
        <p:nvSpPr>
          <p:cNvPr id="26" name="正方形/長方形 25">
            <a:extLst>
              <a:ext uri="{FF2B5EF4-FFF2-40B4-BE49-F238E27FC236}">
                <a16:creationId xmlns:a16="http://schemas.microsoft.com/office/drawing/2014/main" id="{C7FAFBEF-28F6-D94E-AE46-CBAE769436D2}"/>
              </a:ext>
            </a:extLst>
          </p:cNvPr>
          <p:cNvSpPr/>
          <p:nvPr/>
        </p:nvSpPr>
        <p:spPr>
          <a:xfrm>
            <a:off x="593523" y="6219741"/>
            <a:ext cx="6096000" cy="430887"/>
          </a:xfrm>
          <a:prstGeom prst="rect">
            <a:avLst/>
          </a:prstGeom>
        </p:spPr>
        <p:txBody>
          <a:bodyPr>
            <a:spAutoFit/>
          </a:bodyPr>
          <a:lstStyle/>
          <a:p>
            <a:r>
              <a:rPr lang="en-US" altLang="ja-JP" sz="1050" dirty="0">
                <a:solidFill>
                  <a:srgbClr val="000000"/>
                </a:solidFill>
                <a:latin typeface="NotoSans"/>
              </a:rPr>
              <a:t>※</a:t>
            </a:r>
            <a:r>
              <a:rPr lang="ja-JP" altLang="en-US" sz="1050">
                <a:solidFill>
                  <a:srgbClr val="000000"/>
                </a:solidFill>
                <a:latin typeface="NotoSans"/>
              </a:rPr>
              <a:t>造精：精子が造られること</a:t>
            </a:r>
            <a:br>
              <a:rPr lang="ja-JP" altLang="en-US" sz="1050"/>
            </a:br>
            <a:r>
              <a:rPr lang="en-US" altLang="ja-JP" sz="1050" dirty="0">
                <a:solidFill>
                  <a:srgbClr val="000000"/>
                </a:solidFill>
                <a:latin typeface="NotoSans"/>
              </a:rPr>
              <a:t>※</a:t>
            </a:r>
            <a:r>
              <a:rPr lang="ja-JP" altLang="en-US" sz="1050">
                <a:solidFill>
                  <a:srgbClr val="000000"/>
                </a:solidFill>
                <a:latin typeface="NotoSans"/>
              </a:rPr>
              <a:t>排卵：卵胞の中に存在する卵子が卵巣の外に排出されること</a:t>
            </a:r>
            <a:endParaRPr lang="ja-JP" altLang="en-US" sz="1050"/>
          </a:p>
        </p:txBody>
      </p:sp>
      <p:pic>
        <p:nvPicPr>
          <p:cNvPr id="9" name="図 8">
            <a:extLst>
              <a:ext uri="{FF2B5EF4-FFF2-40B4-BE49-F238E27FC236}">
                <a16:creationId xmlns:a16="http://schemas.microsoft.com/office/drawing/2014/main" id="{E82CABA8-0EE2-044F-AA6A-857DA45BE6AB}"/>
              </a:ext>
            </a:extLst>
          </p:cNvPr>
          <p:cNvPicPr>
            <a:picLocks noChangeAspect="1"/>
          </p:cNvPicPr>
          <p:nvPr/>
        </p:nvPicPr>
        <p:blipFill>
          <a:blip r:embed="rId8"/>
          <a:stretch>
            <a:fillRect/>
          </a:stretch>
        </p:blipFill>
        <p:spPr>
          <a:xfrm>
            <a:off x="593523" y="2275846"/>
            <a:ext cx="3093087" cy="3683536"/>
          </a:xfrm>
          <a:prstGeom prst="rect">
            <a:avLst/>
          </a:prstGeom>
        </p:spPr>
      </p:pic>
      <p:pic>
        <p:nvPicPr>
          <p:cNvPr id="11" name="図 10">
            <a:extLst>
              <a:ext uri="{FF2B5EF4-FFF2-40B4-BE49-F238E27FC236}">
                <a16:creationId xmlns:a16="http://schemas.microsoft.com/office/drawing/2014/main" id="{CD38DE20-6AFA-5D43-B1C7-5FB87CD23BB6}"/>
              </a:ext>
            </a:extLst>
          </p:cNvPr>
          <p:cNvPicPr>
            <a:picLocks noChangeAspect="1"/>
          </p:cNvPicPr>
          <p:nvPr/>
        </p:nvPicPr>
        <p:blipFill>
          <a:blip r:embed="rId9"/>
          <a:stretch>
            <a:fillRect/>
          </a:stretch>
        </p:blipFill>
        <p:spPr>
          <a:xfrm>
            <a:off x="8745556" y="2277760"/>
            <a:ext cx="3093087" cy="3683536"/>
          </a:xfrm>
          <a:prstGeom prst="rect">
            <a:avLst/>
          </a:prstGeom>
        </p:spPr>
      </p:pic>
      <p:pic>
        <p:nvPicPr>
          <p:cNvPr id="18" name="図 17">
            <a:extLst>
              <a:ext uri="{FF2B5EF4-FFF2-40B4-BE49-F238E27FC236}">
                <a16:creationId xmlns:a16="http://schemas.microsoft.com/office/drawing/2014/main" id="{C18137AD-BDFF-8D43-AEF9-39CA936889A4}"/>
              </a:ext>
            </a:extLst>
          </p:cNvPr>
          <p:cNvPicPr>
            <a:picLocks noChangeAspect="1"/>
          </p:cNvPicPr>
          <p:nvPr/>
        </p:nvPicPr>
        <p:blipFill>
          <a:blip r:embed="rId10"/>
          <a:stretch>
            <a:fillRect/>
          </a:stretch>
        </p:blipFill>
        <p:spPr>
          <a:xfrm>
            <a:off x="3701645" y="2810495"/>
            <a:ext cx="2094198" cy="3245208"/>
          </a:xfrm>
          <a:prstGeom prst="rect">
            <a:avLst/>
          </a:prstGeom>
        </p:spPr>
      </p:pic>
      <p:pic>
        <p:nvPicPr>
          <p:cNvPr id="19" name="図 18">
            <a:extLst>
              <a:ext uri="{FF2B5EF4-FFF2-40B4-BE49-F238E27FC236}">
                <a16:creationId xmlns:a16="http://schemas.microsoft.com/office/drawing/2014/main" id="{85F9DBDD-48B6-824F-BED8-FD919AF13A7E}"/>
              </a:ext>
            </a:extLst>
          </p:cNvPr>
          <p:cNvPicPr>
            <a:picLocks noChangeAspect="1"/>
          </p:cNvPicPr>
          <p:nvPr/>
        </p:nvPicPr>
        <p:blipFill>
          <a:blip r:embed="rId11"/>
          <a:stretch>
            <a:fillRect/>
          </a:stretch>
        </p:blipFill>
        <p:spPr>
          <a:xfrm>
            <a:off x="6576363" y="2563703"/>
            <a:ext cx="2132644" cy="3492000"/>
          </a:xfrm>
          <a:prstGeom prst="rect">
            <a:avLst/>
          </a:prstGeom>
        </p:spPr>
      </p:pic>
      <p:sp>
        <p:nvSpPr>
          <p:cNvPr id="30" name="フリーフォーム 29">
            <a:extLst>
              <a:ext uri="{FF2B5EF4-FFF2-40B4-BE49-F238E27FC236}">
                <a16:creationId xmlns:a16="http://schemas.microsoft.com/office/drawing/2014/main" id="{29D61B1C-C27B-6A4B-996D-F1A7AE8C9128}"/>
              </a:ext>
            </a:extLst>
          </p:cNvPr>
          <p:cNvSpPr/>
          <p:nvPr/>
        </p:nvSpPr>
        <p:spPr>
          <a:xfrm>
            <a:off x="5831194" y="3951902"/>
            <a:ext cx="681486" cy="1767921"/>
          </a:xfrm>
          <a:custGeom>
            <a:avLst/>
            <a:gdLst>
              <a:gd name="connsiteX0" fmla="*/ 0 w 681486"/>
              <a:gd name="connsiteY0" fmla="*/ 1767921 h 1767921"/>
              <a:gd name="connsiteX1" fmla="*/ 301924 w 681486"/>
              <a:gd name="connsiteY1" fmla="*/ 266925 h 1767921"/>
              <a:gd name="connsiteX2" fmla="*/ 681486 w 681486"/>
              <a:gd name="connsiteY2" fmla="*/ 8133 h 1767921"/>
            </a:gdLst>
            <a:ahLst/>
            <a:cxnLst>
              <a:cxn ang="0">
                <a:pos x="connsiteX0" y="connsiteY0"/>
              </a:cxn>
              <a:cxn ang="0">
                <a:pos x="connsiteX1" y="connsiteY1"/>
              </a:cxn>
              <a:cxn ang="0">
                <a:pos x="connsiteX2" y="connsiteY2"/>
              </a:cxn>
            </a:cxnLst>
            <a:rect l="l" t="t" r="r" b="b"/>
            <a:pathLst>
              <a:path w="681486" h="1767921" extrusionOk="0">
                <a:moveTo>
                  <a:pt x="0" y="1767921"/>
                </a:moveTo>
                <a:cubicBezTo>
                  <a:pt x="48787" y="1136078"/>
                  <a:pt x="130438" y="581956"/>
                  <a:pt x="301924" y="266925"/>
                </a:cubicBezTo>
                <a:cubicBezTo>
                  <a:pt x="429825" y="-23358"/>
                  <a:pt x="546237" y="-9048"/>
                  <a:pt x="681486" y="8133"/>
                </a:cubicBezTo>
              </a:path>
            </a:pathLst>
          </a:custGeom>
          <a:noFill/>
          <a:ln w="60325">
            <a:headEnd type="none"/>
            <a:tailEnd type="stealth"/>
            <a:extLst>
              <a:ext uri="{C807C97D-BFC1-408E-A445-0C87EB9F89A2}">
                <ask:lineSketchStyleProps xmlns:ask="http://schemas.microsoft.com/office/drawing/2018/sketchyshapes" sd="1219033472">
                  <a:custGeom>
                    <a:avLst/>
                    <a:gdLst>
                      <a:gd name="connsiteX0" fmla="*/ 0 w 681486"/>
                      <a:gd name="connsiteY0" fmla="*/ 1767921 h 1767921"/>
                      <a:gd name="connsiteX1" fmla="*/ 301924 w 681486"/>
                      <a:gd name="connsiteY1" fmla="*/ 266925 h 1767921"/>
                      <a:gd name="connsiteX2" fmla="*/ 681486 w 681486"/>
                      <a:gd name="connsiteY2" fmla="*/ 8133 h 1767921"/>
                    </a:gdLst>
                    <a:ahLst/>
                    <a:cxnLst>
                      <a:cxn ang="0">
                        <a:pos x="connsiteX0" y="connsiteY0"/>
                      </a:cxn>
                      <a:cxn ang="0">
                        <a:pos x="connsiteX1" y="connsiteY1"/>
                      </a:cxn>
                      <a:cxn ang="0">
                        <a:pos x="connsiteX2" y="connsiteY2"/>
                      </a:cxn>
                    </a:cxnLst>
                    <a:rect l="l" t="t" r="r" b="b"/>
                    <a:pathLst>
                      <a:path w="681486" h="1767921">
                        <a:moveTo>
                          <a:pt x="0" y="1767921"/>
                        </a:moveTo>
                        <a:cubicBezTo>
                          <a:pt x="94171" y="1164072"/>
                          <a:pt x="188343" y="560223"/>
                          <a:pt x="301924" y="266925"/>
                        </a:cubicBezTo>
                        <a:cubicBezTo>
                          <a:pt x="415505" y="-26373"/>
                          <a:pt x="548495" y="-9120"/>
                          <a:pt x="681486" y="813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8301FCB-C724-4998-B1ED-116E9B9B48B9}"/>
              </a:ext>
            </a:extLst>
          </p:cNvPr>
          <p:cNvSpPr/>
          <p:nvPr/>
        </p:nvSpPr>
        <p:spPr>
          <a:xfrm>
            <a:off x="1516380" y="2133184"/>
            <a:ext cx="2035702" cy="82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EC6B095-3EC9-4035-9694-69F56EE588E7}"/>
              </a:ext>
            </a:extLst>
          </p:cNvPr>
          <p:cNvSpPr/>
          <p:nvPr/>
        </p:nvSpPr>
        <p:spPr>
          <a:xfrm>
            <a:off x="9620981" y="2057164"/>
            <a:ext cx="2035702" cy="82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F95678E-7989-4D7E-A91C-F337BEB2108A}"/>
              </a:ext>
            </a:extLst>
          </p:cNvPr>
          <p:cNvSpPr/>
          <p:nvPr/>
        </p:nvSpPr>
        <p:spPr>
          <a:xfrm>
            <a:off x="1885950" y="4660900"/>
            <a:ext cx="431800" cy="12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0106344-39AD-42E6-B4FF-33C8C02EE92E}"/>
              </a:ext>
            </a:extLst>
          </p:cNvPr>
          <p:cNvSpPr txBox="1"/>
          <p:nvPr/>
        </p:nvSpPr>
        <p:spPr>
          <a:xfrm>
            <a:off x="1813424" y="4632067"/>
            <a:ext cx="595035" cy="215444"/>
          </a:xfrm>
          <a:prstGeom prst="rect">
            <a:avLst/>
          </a:prstGeom>
          <a:noFill/>
        </p:spPr>
        <p:txBody>
          <a:bodyPr wrap="none" rtlCol="0">
            <a:spAutoFit/>
          </a:bodyPr>
          <a:lstStyle/>
          <a:p>
            <a:r>
              <a:rPr kumimoji="1" lang="ja-JP" altLang="en-US" sz="800" dirty="0">
                <a:solidFill>
                  <a:srgbClr val="0070C0"/>
                </a:solidFill>
                <a:latin typeface="BIZ UDPゴシック" panose="020B0400000000000000" pitchFamily="50" charset="-128"/>
                <a:ea typeface="BIZ UDPゴシック" panose="020B0400000000000000" pitchFamily="50" charset="-128"/>
              </a:rPr>
              <a:t>男性因子</a:t>
            </a:r>
          </a:p>
        </p:txBody>
      </p:sp>
      <p:pic>
        <p:nvPicPr>
          <p:cNvPr id="14" name="図 13">
            <a:extLst>
              <a:ext uri="{FF2B5EF4-FFF2-40B4-BE49-F238E27FC236}">
                <a16:creationId xmlns:a16="http://schemas.microsoft.com/office/drawing/2014/main" id="{75B1D27E-6972-4EEE-AE4E-0AF0190B8EA0}"/>
              </a:ext>
            </a:extLst>
          </p:cNvPr>
          <p:cNvPicPr>
            <a:picLocks noChangeAspect="1"/>
          </p:cNvPicPr>
          <p:nvPr/>
        </p:nvPicPr>
        <p:blipFill>
          <a:blip r:embed="rId12"/>
          <a:stretch>
            <a:fillRect/>
          </a:stretch>
        </p:blipFill>
        <p:spPr>
          <a:xfrm>
            <a:off x="1202319" y="2293673"/>
            <a:ext cx="1206140" cy="585407"/>
          </a:xfrm>
          <a:prstGeom prst="rect">
            <a:avLst/>
          </a:prstGeom>
        </p:spPr>
      </p:pic>
      <p:sp>
        <p:nvSpPr>
          <p:cNvPr id="15" name="正方形/長方形 14">
            <a:extLst>
              <a:ext uri="{FF2B5EF4-FFF2-40B4-BE49-F238E27FC236}">
                <a16:creationId xmlns:a16="http://schemas.microsoft.com/office/drawing/2014/main" id="{6DF19837-56BC-4C8D-8F11-CABCCBB4A225}"/>
              </a:ext>
            </a:extLst>
          </p:cNvPr>
          <p:cNvSpPr/>
          <p:nvPr/>
        </p:nvSpPr>
        <p:spPr>
          <a:xfrm>
            <a:off x="10680700" y="4632068"/>
            <a:ext cx="439811" cy="127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DEF73AC-4AF3-4BB9-9E7C-B87E33209199}"/>
              </a:ext>
            </a:extLst>
          </p:cNvPr>
          <p:cNvSpPr txBox="1"/>
          <p:nvPr/>
        </p:nvSpPr>
        <p:spPr>
          <a:xfrm>
            <a:off x="10603087" y="4587975"/>
            <a:ext cx="595035" cy="215444"/>
          </a:xfrm>
          <a:prstGeom prst="rect">
            <a:avLst/>
          </a:prstGeom>
          <a:noFill/>
        </p:spPr>
        <p:txBody>
          <a:bodyPr wrap="none" rtlCol="0">
            <a:spAutoFit/>
          </a:bodyPr>
          <a:lstStyle/>
          <a:p>
            <a:r>
              <a:rPr kumimoji="1" lang="ja-JP" altLang="en-US" sz="800" dirty="0">
                <a:solidFill>
                  <a:srgbClr val="CC0066"/>
                </a:solidFill>
                <a:latin typeface="BIZ UDPゴシック" panose="020B0400000000000000" pitchFamily="50" charset="-128"/>
                <a:ea typeface="BIZ UDPゴシック" panose="020B0400000000000000" pitchFamily="50" charset="-128"/>
              </a:rPr>
              <a:t>女性因子</a:t>
            </a:r>
          </a:p>
        </p:txBody>
      </p:sp>
      <p:pic>
        <p:nvPicPr>
          <p:cNvPr id="16" name="図 15">
            <a:extLst>
              <a:ext uri="{FF2B5EF4-FFF2-40B4-BE49-F238E27FC236}">
                <a16:creationId xmlns:a16="http://schemas.microsoft.com/office/drawing/2014/main" id="{DB9F8F85-FD64-4E40-9B08-79AC88777637}"/>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9755509" y="2131460"/>
            <a:ext cx="1518348" cy="633112"/>
          </a:xfrm>
          <a:prstGeom prst="rect">
            <a:avLst/>
          </a:prstGeom>
        </p:spPr>
      </p:pic>
      <p:sp>
        <p:nvSpPr>
          <p:cNvPr id="22" name="正方形/長方形 21">
            <a:extLst>
              <a:ext uri="{FF2B5EF4-FFF2-40B4-BE49-F238E27FC236}">
                <a16:creationId xmlns:a16="http://schemas.microsoft.com/office/drawing/2014/main" id="{C681DB62-4FDE-4402-BBAB-83B3652B6D3C}"/>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42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97D2C3-E463-B04E-BDA3-F7254EB3C3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4317" y="690290"/>
            <a:ext cx="1358900" cy="825500"/>
          </a:xfrm>
          <a:prstGeom prst="rect">
            <a:avLst/>
          </a:prstGeom>
        </p:spPr>
      </p:pic>
      <p:sp>
        <p:nvSpPr>
          <p:cNvPr id="7" name="正方形/長方形 6">
            <a:extLst>
              <a:ext uri="{FF2B5EF4-FFF2-40B4-BE49-F238E27FC236}">
                <a16:creationId xmlns:a16="http://schemas.microsoft.com/office/drawing/2014/main" id="{A476C119-EA49-B94E-A3D0-0D97AE70A293}"/>
              </a:ext>
            </a:extLst>
          </p:cNvPr>
          <p:cNvSpPr/>
          <p:nvPr/>
        </p:nvSpPr>
        <p:spPr>
          <a:xfrm>
            <a:off x="1950185" y="807904"/>
            <a:ext cx="5827236" cy="707886"/>
          </a:xfrm>
          <a:prstGeom prst="rect">
            <a:avLst/>
          </a:prstGeom>
        </p:spPr>
        <p:txBody>
          <a:bodyPr wrap="none">
            <a:spAutoFit/>
          </a:bodyPr>
          <a:lstStyle/>
          <a:p>
            <a:r>
              <a:rPr lang="ja-JP" altLang="en-US" sz="4000"/>
              <a:t>不妊症の分類と不妊因子</a:t>
            </a:r>
          </a:p>
        </p:txBody>
      </p:sp>
      <p:sp>
        <p:nvSpPr>
          <p:cNvPr id="2" name="正方形/長方形 1">
            <a:extLst>
              <a:ext uri="{FF2B5EF4-FFF2-40B4-BE49-F238E27FC236}">
                <a16:creationId xmlns:a16="http://schemas.microsoft.com/office/drawing/2014/main" id="{9A159C64-9948-9841-A32C-B4243732BCC0}"/>
              </a:ext>
            </a:extLst>
          </p:cNvPr>
          <p:cNvSpPr/>
          <p:nvPr/>
        </p:nvSpPr>
        <p:spPr>
          <a:xfrm>
            <a:off x="914608" y="2161882"/>
            <a:ext cx="10923578" cy="3724096"/>
          </a:xfrm>
          <a:prstGeom prst="rect">
            <a:avLst/>
          </a:prstGeom>
        </p:spPr>
        <p:txBody>
          <a:bodyPr wrap="square">
            <a:spAutoFit/>
          </a:bodyPr>
          <a:lstStyle/>
          <a:p>
            <a:r>
              <a:rPr lang="ja-JP" altLang="en-US" sz="2400">
                <a:solidFill>
                  <a:srgbClr val="000000"/>
                </a:solidFill>
                <a:latin typeface="NotoSans"/>
              </a:rPr>
              <a:t>不妊症は、</a:t>
            </a:r>
            <a:r>
              <a:rPr lang="ja-JP" altLang="en-US" sz="2400" b="1">
                <a:solidFill>
                  <a:srgbClr val="000000"/>
                </a:solidFill>
                <a:latin typeface="NotoSans"/>
              </a:rPr>
              <a:t>①排卵障害、②受精障害、③着床障害の</a:t>
            </a:r>
            <a:r>
              <a:rPr lang="en-US" altLang="ja-JP" sz="2400" b="1" dirty="0">
                <a:solidFill>
                  <a:srgbClr val="000000"/>
                </a:solidFill>
                <a:latin typeface="NotoSans"/>
              </a:rPr>
              <a:t>3</a:t>
            </a:r>
            <a:r>
              <a:rPr lang="ja-JP" altLang="en-US" sz="2400" b="1">
                <a:solidFill>
                  <a:srgbClr val="000000"/>
                </a:solidFill>
                <a:latin typeface="NotoSans"/>
              </a:rPr>
              <a:t>つに分類</a:t>
            </a:r>
            <a:r>
              <a:rPr lang="ja-JP" altLang="en-US" sz="2400">
                <a:solidFill>
                  <a:srgbClr val="000000"/>
                </a:solidFill>
                <a:latin typeface="NotoSans"/>
              </a:rPr>
              <a:t>されます。</a:t>
            </a:r>
            <a:endParaRPr lang="en-US" altLang="ja-JP" sz="2400" dirty="0">
              <a:solidFill>
                <a:srgbClr val="000000"/>
              </a:solidFill>
              <a:latin typeface="NotoSans"/>
            </a:endParaRPr>
          </a:p>
          <a:p>
            <a:endParaRPr lang="en-US" altLang="ja-JP" sz="2400" dirty="0">
              <a:solidFill>
                <a:srgbClr val="000000"/>
              </a:solidFill>
              <a:latin typeface="NotoSans"/>
            </a:endParaRPr>
          </a:p>
          <a:p>
            <a:endParaRPr lang="en-US" altLang="ja-JP" sz="2400" dirty="0">
              <a:solidFill>
                <a:srgbClr val="000000"/>
              </a:solidFill>
              <a:latin typeface="NotoSans"/>
            </a:endParaRPr>
          </a:p>
          <a:p>
            <a:r>
              <a:rPr lang="ja-JP" altLang="en-US" sz="3600" b="1">
                <a:solidFill>
                  <a:srgbClr val="FF16AB"/>
                </a:solidFill>
              </a:rPr>
              <a:t>排卵障害</a:t>
            </a:r>
            <a:r>
              <a:rPr lang="ja-JP" altLang="en-US" sz="2800">
                <a:solidFill>
                  <a:srgbClr val="000000"/>
                </a:solidFill>
                <a:latin typeface="NotoSans"/>
              </a:rPr>
              <a:t>は、内分泌・排卵因子関与</a:t>
            </a:r>
            <a:endParaRPr lang="en-US" altLang="ja-JP" sz="2800" dirty="0">
              <a:solidFill>
                <a:srgbClr val="000000"/>
              </a:solidFill>
              <a:latin typeface="NotoSans"/>
            </a:endParaRPr>
          </a:p>
          <a:p>
            <a:endParaRPr lang="en-US" altLang="ja-JP" sz="2800" dirty="0">
              <a:solidFill>
                <a:srgbClr val="000000"/>
              </a:solidFill>
              <a:latin typeface="NotoSans"/>
            </a:endParaRPr>
          </a:p>
          <a:p>
            <a:r>
              <a:rPr lang="ja-JP" altLang="en-US" sz="3600" b="1">
                <a:solidFill>
                  <a:srgbClr val="FF16AB"/>
                </a:solidFill>
              </a:rPr>
              <a:t>受精障害</a:t>
            </a:r>
            <a:r>
              <a:rPr lang="ja-JP" altLang="en-US" sz="2800">
                <a:solidFill>
                  <a:srgbClr val="000000"/>
                </a:solidFill>
                <a:latin typeface="NotoSans"/>
              </a:rPr>
              <a:t>は、卵管因子、頸管因子、男性因子、免疫因子が関与</a:t>
            </a:r>
            <a:endParaRPr lang="en-US" altLang="ja-JP" sz="2800" dirty="0">
              <a:solidFill>
                <a:srgbClr val="000000"/>
              </a:solidFill>
              <a:latin typeface="NotoSans"/>
            </a:endParaRPr>
          </a:p>
          <a:p>
            <a:endParaRPr lang="en-US" altLang="ja-JP" sz="2800" dirty="0">
              <a:solidFill>
                <a:srgbClr val="000000"/>
              </a:solidFill>
              <a:latin typeface="NotoSans"/>
            </a:endParaRPr>
          </a:p>
          <a:p>
            <a:r>
              <a:rPr lang="ja-JP" altLang="en-US" sz="3600" b="1">
                <a:solidFill>
                  <a:srgbClr val="FF16AB"/>
                </a:solidFill>
              </a:rPr>
              <a:t>着床障害</a:t>
            </a:r>
            <a:r>
              <a:rPr lang="ja-JP" altLang="en-US" sz="2800">
                <a:solidFill>
                  <a:srgbClr val="000000"/>
                </a:solidFill>
                <a:latin typeface="NotoSans"/>
              </a:rPr>
              <a:t>は、子宮因子などが関与</a:t>
            </a:r>
            <a:endParaRPr lang="ja-JP" altLang="en-US" sz="2800"/>
          </a:p>
        </p:txBody>
      </p:sp>
      <p:sp>
        <p:nvSpPr>
          <p:cNvPr id="5" name="正方形/長方形 4">
            <a:extLst>
              <a:ext uri="{FF2B5EF4-FFF2-40B4-BE49-F238E27FC236}">
                <a16:creationId xmlns:a16="http://schemas.microsoft.com/office/drawing/2014/main" id="{33C254F8-D0C5-49BF-BC97-66838F6F5A83}"/>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7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5B4A0FD6-5D43-E145-98D0-CDFA4361F929}"/>
              </a:ext>
            </a:extLst>
          </p:cNvPr>
          <p:cNvSpPr/>
          <p:nvPr/>
        </p:nvSpPr>
        <p:spPr>
          <a:xfrm>
            <a:off x="431211" y="2584487"/>
            <a:ext cx="7584650" cy="4091620"/>
          </a:xfrm>
          <a:prstGeom prst="roundRect">
            <a:avLst>
              <a:gd name="adj" fmla="val 3687"/>
            </a:avLst>
          </a:prstGeom>
          <a:pattFill prst="pct25">
            <a:fgClr>
              <a:srgbClr val="FDE0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7997D2C3-E463-B04E-BDA3-F7254EB3C3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31211" y="851655"/>
            <a:ext cx="1358900" cy="825500"/>
          </a:xfrm>
          <a:prstGeom prst="rect">
            <a:avLst/>
          </a:prstGeom>
        </p:spPr>
      </p:pic>
      <p:sp>
        <p:nvSpPr>
          <p:cNvPr id="7" name="正方形/長方形 6">
            <a:extLst>
              <a:ext uri="{FF2B5EF4-FFF2-40B4-BE49-F238E27FC236}">
                <a16:creationId xmlns:a16="http://schemas.microsoft.com/office/drawing/2014/main" id="{A476C119-EA49-B94E-A3D0-0D97AE70A293}"/>
              </a:ext>
            </a:extLst>
          </p:cNvPr>
          <p:cNvSpPr/>
          <p:nvPr/>
        </p:nvSpPr>
        <p:spPr>
          <a:xfrm>
            <a:off x="1977079" y="945205"/>
            <a:ext cx="6859570" cy="769441"/>
          </a:xfrm>
          <a:prstGeom prst="rect">
            <a:avLst/>
          </a:prstGeom>
        </p:spPr>
        <p:txBody>
          <a:bodyPr wrap="none">
            <a:spAutoFit/>
          </a:bodyPr>
          <a:lstStyle/>
          <a:p>
            <a:r>
              <a:rPr lang="ja-JP" altLang="en-US" sz="2800"/>
              <a:t>不妊症の分類と不妊因子</a:t>
            </a:r>
            <a:r>
              <a:rPr lang="en-US" altLang="ja-JP" sz="2800" dirty="0"/>
              <a:t>  </a:t>
            </a:r>
            <a:r>
              <a:rPr lang="en-US" altLang="ja-JP" sz="2800" b="1" dirty="0"/>
              <a:t> </a:t>
            </a:r>
            <a:r>
              <a:rPr lang="ja-JP" altLang="en-US" sz="4400" b="1">
                <a:solidFill>
                  <a:srgbClr val="FF16AB"/>
                </a:solidFill>
              </a:rPr>
              <a:t>排卵障害</a:t>
            </a:r>
            <a:r>
              <a:rPr lang="en-US" altLang="ja-JP" sz="4400" b="1" dirty="0">
                <a:solidFill>
                  <a:srgbClr val="FF16AB"/>
                </a:solidFill>
              </a:rPr>
              <a:t> </a:t>
            </a:r>
            <a:endParaRPr lang="en-US" altLang="ja-JP" sz="4000" b="1" dirty="0"/>
          </a:p>
        </p:txBody>
      </p:sp>
      <p:sp>
        <p:nvSpPr>
          <p:cNvPr id="2" name="正方形/長方形 1">
            <a:extLst>
              <a:ext uri="{FF2B5EF4-FFF2-40B4-BE49-F238E27FC236}">
                <a16:creationId xmlns:a16="http://schemas.microsoft.com/office/drawing/2014/main" id="{94FF4529-DC56-784E-9DC5-4E731CF17D58}"/>
              </a:ext>
            </a:extLst>
          </p:cNvPr>
          <p:cNvSpPr/>
          <p:nvPr/>
        </p:nvSpPr>
        <p:spPr>
          <a:xfrm>
            <a:off x="562936" y="2638916"/>
            <a:ext cx="7452925" cy="4001095"/>
          </a:xfrm>
          <a:prstGeom prst="rect">
            <a:avLst/>
          </a:prstGeom>
        </p:spPr>
        <p:txBody>
          <a:bodyPr wrap="square">
            <a:spAutoFit/>
          </a:bodyPr>
          <a:lstStyle/>
          <a:p>
            <a:r>
              <a:rPr lang="ja-JP" altLang="en-US" sz="2000" b="1">
                <a:solidFill>
                  <a:srgbClr val="000000"/>
                </a:solidFill>
                <a:latin typeface="NotoSans"/>
              </a:rPr>
              <a:t>内分泌・排卵因子</a:t>
            </a:r>
            <a:br>
              <a:rPr lang="en-US" altLang="ja-JP" sz="2000" b="1" dirty="0">
                <a:solidFill>
                  <a:srgbClr val="000000"/>
                </a:solidFill>
                <a:latin typeface="NotoSans"/>
              </a:rPr>
            </a:br>
            <a:endParaRPr lang="ja-JP" altLang="en-US" sz="1600" b="1">
              <a:solidFill>
                <a:srgbClr val="000000"/>
              </a:solidFill>
              <a:latin typeface="NotoSans"/>
            </a:endParaRPr>
          </a:p>
          <a:p>
            <a:r>
              <a:rPr lang="ja-JP" altLang="en-US" sz="1400">
                <a:solidFill>
                  <a:srgbClr val="000000"/>
                </a:solidFill>
                <a:latin typeface="NotoSans"/>
              </a:rPr>
              <a:t>月経周期をコントロールしているゴナドトロピンの分泌は、脳の視床下部という部位から分泌されるゴナドトロピン放出ホルモン（</a:t>
            </a:r>
            <a:r>
              <a:rPr lang="en" altLang="ja-JP" sz="1400" dirty="0">
                <a:solidFill>
                  <a:srgbClr val="000000"/>
                </a:solidFill>
                <a:latin typeface="NotoSans"/>
              </a:rPr>
              <a:t>GnRH</a:t>
            </a:r>
            <a:r>
              <a:rPr lang="ja-JP" altLang="en" sz="1400">
                <a:solidFill>
                  <a:srgbClr val="000000"/>
                </a:solidFill>
                <a:latin typeface="NotoSans"/>
              </a:rPr>
              <a:t>）</a:t>
            </a:r>
            <a:r>
              <a:rPr lang="ja-JP" altLang="en-US" sz="1400">
                <a:solidFill>
                  <a:srgbClr val="000000"/>
                </a:solidFill>
                <a:latin typeface="NotoSans"/>
              </a:rPr>
              <a:t>によって調節されています。</a:t>
            </a:r>
            <a:br>
              <a:rPr lang="ja-JP" altLang="en-US" sz="1400">
                <a:solidFill>
                  <a:srgbClr val="000000"/>
                </a:solidFill>
                <a:latin typeface="NotoSans"/>
              </a:rPr>
            </a:br>
            <a:endParaRPr lang="en-US" altLang="ja-JP" sz="1400" dirty="0">
              <a:solidFill>
                <a:srgbClr val="000000"/>
              </a:solidFill>
              <a:latin typeface="NotoSans"/>
            </a:endParaRPr>
          </a:p>
          <a:p>
            <a:r>
              <a:rPr lang="ja-JP" altLang="en-US" sz="1400">
                <a:solidFill>
                  <a:srgbClr val="000000"/>
                </a:solidFill>
                <a:latin typeface="NotoSans"/>
              </a:rPr>
              <a:t>視床下部→下垂体→卵巣という一連のホルモン分泌によって周期的な排卵が起こります。</a:t>
            </a:r>
            <a:endParaRPr lang="en-US" altLang="ja-JP" sz="1400" dirty="0">
              <a:solidFill>
                <a:srgbClr val="000000"/>
              </a:solidFill>
              <a:latin typeface="NotoSans"/>
            </a:endParaRPr>
          </a:p>
          <a:p>
            <a:r>
              <a:rPr lang="ja-JP" altLang="en-US" sz="1400">
                <a:solidFill>
                  <a:srgbClr val="000000"/>
                </a:solidFill>
                <a:latin typeface="NotoSans"/>
              </a:rPr>
              <a:t>これらのホルモン分泌のどこかに異常があると、排卵障害が起こり不妊症となります。</a:t>
            </a:r>
            <a:endParaRPr lang="en-US" altLang="ja-JP" sz="1400" dirty="0">
              <a:solidFill>
                <a:srgbClr val="000000"/>
              </a:solidFill>
              <a:latin typeface="NotoSans"/>
            </a:endParaRPr>
          </a:p>
          <a:p>
            <a:r>
              <a:rPr lang="ja-JP" altLang="en-US" sz="1400">
                <a:solidFill>
                  <a:srgbClr val="000000"/>
                </a:solidFill>
                <a:latin typeface="NotoSans"/>
              </a:rPr>
              <a:t>月経不順の場合は排卵障害の可能性があります。ホルモン分泌は精神的ストレスや肥満、急激なダイエットによる体重減少の影響を受けるため、これらが不妊症の原因となることがあります。</a:t>
            </a:r>
            <a:endParaRPr lang="en-US" altLang="ja-JP" sz="1400" dirty="0">
              <a:solidFill>
                <a:srgbClr val="000000"/>
              </a:solidFill>
              <a:latin typeface="NotoSans"/>
            </a:endParaRPr>
          </a:p>
          <a:p>
            <a:br>
              <a:rPr lang="ja-JP" altLang="en-US" sz="1400">
                <a:solidFill>
                  <a:srgbClr val="000000"/>
                </a:solidFill>
                <a:latin typeface="NotoSans"/>
              </a:rPr>
            </a:br>
            <a:r>
              <a:rPr lang="ja-JP" altLang="en-US" sz="1400">
                <a:solidFill>
                  <a:srgbClr val="000000"/>
                </a:solidFill>
                <a:latin typeface="NotoSans"/>
              </a:rPr>
              <a:t>多嚢胞性卵巣症候群</a:t>
            </a:r>
            <a:r>
              <a:rPr lang="en-US" altLang="ja-JP" sz="1400" dirty="0">
                <a:solidFill>
                  <a:srgbClr val="000000"/>
                </a:solidFill>
                <a:latin typeface="NotoSans"/>
              </a:rPr>
              <a:t>(</a:t>
            </a:r>
            <a:r>
              <a:rPr lang="en" altLang="ja-JP" sz="1400" dirty="0">
                <a:solidFill>
                  <a:srgbClr val="000000"/>
                </a:solidFill>
                <a:latin typeface="NotoSans"/>
              </a:rPr>
              <a:t>PCOS)</a:t>
            </a:r>
            <a:r>
              <a:rPr lang="ja-JP" altLang="en-US" sz="1400">
                <a:solidFill>
                  <a:srgbClr val="000000"/>
                </a:solidFill>
                <a:latin typeface="NotoSans"/>
              </a:rPr>
              <a:t>は卵胞が成熟しないために排卵できません。生殖年齢女性の</a:t>
            </a:r>
            <a:endParaRPr lang="en-US" altLang="ja-JP" sz="1400" dirty="0">
              <a:solidFill>
                <a:srgbClr val="000000"/>
              </a:solidFill>
              <a:latin typeface="NotoSans"/>
            </a:endParaRPr>
          </a:p>
          <a:p>
            <a:r>
              <a:rPr lang="en-US" altLang="ja-JP" sz="1400" dirty="0">
                <a:solidFill>
                  <a:srgbClr val="000000"/>
                </a:solidFill>
                <a:latin typeface="NotoSans"/>
              </a:rPr>
              <a:t>6〜10%</a:t>
            </a:r>
            <a:r>
              <a:rPr lang="ja-JP" altLang="en-US" sz="1400">
                <a:solidFill>
                  <a:srgbClr val="000000"/>
                </a:solidFill>
                <a:latin typeface="NotoSans"/>
              </a:rPr>
              <a:t>にみられ、排卵障害の中でもっとも多い原因となります。</a:t>
            </a:r>
            <a:endParaRPr lang="en-US" altLang="ja-JP" sz="1400" dirty="0">
              <a:solidFill>
                <a:srgbClr val="000000"/>
              </a:solidFill>
              <a:latin typeface="NotoSans"/>
            </a:endParaRPr>
          </a:p>
          <a:p>
            <a:br>
              <a:rPr lang="ja-JP" altLang="en-US" sz="1400">
                <a:solidFill>
                  <a:srgbClr val="000000"/>
                </a:solidFill>
                <a:latin typeface="NotoSans"/>
              </a:rPr>
            </a:br>
            <a:r>
              <a:rPr lang="ja-JP" altLang="en-US" sz="1400">
                <a:solidFill>
                  <a:srgbClr val="000000"/>
                </a:solidFill>
                <a:latin typeface="NotoSans"/>
              </a:rPr>
              <a:t>また、プロラクチンという乳汁を分泌させるホルモンの分泌亢進による高プロラクチン</a:t>
            </a:r>
            <a:endParaRPr lang="en-US" altLang="ja-JP" sz="1400" dirty="0">
              <a:solidFill>
                <a:srgbClr val="000000"/>
              </a:solidFill>
              <a:latin typeface="NotoSans"/>
            </a:endParaRPr>
          </a:p>
          <a:p>
            <a:r>
              <a:rPr lang="ja-JP" altLang="en-US" sz="1400">
                <a:solidFill>
                  <a:srgbClr val="000000"/>
                </a:solidFill>
                <a:latin typeface="NotoSans"/>
              </a:rPr>
              <a:t>血症も排卵障害をきたします。</a:t>
            </a:r>
            <a:r>
              <a:rPr lang="en-US" altLang="ja-JP" sz="1400" dirty="0">
                <a:solidFill>
                  <a:srgbClr val="000000"/>
                </a:solidFill>
                <a:latin typeface="NotoSans"/>
              </a:rPr>
              <a:t>20〜30</a:t>
            </a:r>
            <a:r>
              <a:rPr lang="ja-JP" altLang="en-US" sz="1400">
                <a:solidFill>
                  <a:srgbClr val="000000"/>
                </a:solidFill>
                <a:latin typeface="NotoSans"/>
              </a:rPr>
              <a:t>歳代で卵巣機能が極端に低下して無排卵となる早発卵巣不全による不妊症もまれにみられます。</a:t>
            </a:r>
          </a:p>
        </p:txBody>
      </p:sp>
      <p:pic>
        <p:nvPicPr>
          <p:cNvPr id="3" name="図 2">
            <a:extLst>
              <a:ext uri="{FF2B5EF4-FFF2-40B4-BE49-F238E27FC236}">
                <a16:creationId xmlns:a16="http://schemas.microsoft.com/office/drawing/2014/main" id="{FB757844-0D27-EF47-B3EA-E9B310417E1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47586" y="2588960"/>
            <a:ext cx="3709891" cy="3848920"/>
          </a:xfrm>
          <a:prstGeom prst="rect">
            <a:avLst/>
          </a:prstGeom>
        </p:spPr>
      </p:pic>
      <p:sp>
        <p:nvSpPr>
          <p:cNvPr id="8" name="正方形/長方形 7">
            <a:extLst>
              <a:ext uri="{FF2B5EF4-FFF2-40B4-BE49-F238E27FC236}">
                <a16:creationId xmlns:a16="http://schemas.microsoft.com/office/drawing/2014/main" id="{A0BC815C-6F08-8443-97FB-6818C0447F73}"/>
              </a:ext>
            </a:extLst>
          </p:cNvPr>
          <p:cNvSpPr/>
          <p:nvPr/>
        </p:nvSpPr>
        <p:spPr>
          <a:xfrm>
            <a:off x="1977079" y="1727493"/>
            <a:ext cx="9215120" cy="646331"/>
          </a:xfrm>
          <a:prstGeom prst="rect">
            <a:avLst/>
          </a:prstGeom>
        </p:spPr>
        <p:txBody>
          <a:bodyPr wrap="square">
            <a:spAutoFit/>
          </a:bodyPr>
          <a:lstStyle/>
          <a:p>
            <a:r>
              <a:rPr lang="ja-JP" altLang="en-US"/>
              <a:t>ホルモン分泌が足りないことなどにより、</a:t>
            </a:r>
            <a:br>
              <a:rPr lang="en-US" altLang="ja-JP" dirty="0"/>
            </a:br>
            <a:r>
              <a:rPr lang="ja-JP" altLang="en-US"/>
              <a:t>卵胞（卵子）が発育しない、卵子が排卵しないことによって不妊となります。</a:t>
            </a:r>
            <a:endParaRPr lang="ja-JP" altLang="en-US" b="0" i="0">
              <a:solidFill>
                <a:srgbClr val="000000"/>
              </a:solidFill>
              <a:effectLst/>
              <a:latin typeface="NotoSans"/>
            </a:endParaRPr>
          </a:p>
        </p:txBody>
      </p:sp>
      <p:sp>
        <p:nvSpPr>
          <p:cNvPr id="10" name="正方形/長方形 9">
            <a:extLst>
              <a:ext uri="{FF2B5EF4-FFF2-40B4-BE49-F238E27FC236}">
                <a16:creationId xmlns:a16="http://schemas.microsoft.com/office/drawing/2014/main" id="{B8D40EF9-9DEC-41BA-8980-1A937F04E059}"/>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427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97D2C3-E463-B04E-BDA3-F7254EB3C3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7764" y="945785"/>
            <a:ext cx="1358900" cy="825500"/>
          </a:xfrm>
          <a:prstGeom prst="rect">
            <a:avLst/>
          </a:prstGeom>
        </p:spPr>
      </p:pic>
      <p:sp>
        <p:nvSpPr>
          <p:cNvPr id="7" name="正方形/長方形 6">
            <a:extLst>
              <a:ext uri="{FF2B5EF4-FFF2-40B4-BE49-F238E27FC236}">
                <a16:creationId xmlns:a16="http://schemas.microsoft.com/office/drawing/2014/main" id="{A476C119-EA49-B94E-A3D0-0D97AE70A293}"/>
              </a:ext>
            </a:extLst>
          </p:cNvPr>
          <p:cNvSpPr/>
          <p:nvPr/>
        </p:nvSpPr>
        <p:spPr>
          <a:xfrm>
            <a:off x="1963632" y="1039335"/>
            <a:ext cx="6699270" cy="769441"/>
          </a:xfrm>
          <a:prstGeom prst="rect">
            <a:avLst/>
          </a:prstGeom>
        </p:spPr>
        <p:txBody>
          <a:bodyPr wrap="none">
            <a:spAutoFit/>
          </a:bodyPr>
          <a:lstStyle/>
          <a:p>
            <a:r>
              <a:rPr lang="ja-JP" altLang="en-US" sz="2800"/>
              <a:t>不妊症の分類と不妊因子</a:t>
            </a:r>
            <a:r>
              <a:rPr lang="en-US" altLang="ja-JP" sz="2800" dirty="0"/>
              <a:t>  </a:t>
            </a:r>
            <a:r>
              <a:rPr lang="en-US" altLang="ja-JP" sz="2800" b="1" dirty="0"/>
              <a:t> </a:t>
            </a:r>
            <a:r>
              <a:rPr lang="ja-JP" altLang="en-US" sz="4400" b="1">
                <a:solidFill>
                  <a:srgbClr val="FF16AB"/>
                </a:solidFill>
              </a:rPr>
              <a:t>受精障害</a:t>
            </a:r>
          </a:p>
        </p:txBody>
      </p:sp>
      <p:sp>
        <p:nvSpPr>
          <p:cNvPr id="8" name="正方形/長方形 7">
            <a:extLst>
              <a:ext uri="{FF2B5EF4-FFF2-40B4-BE49-F238E27FC236}">
                <a16:creationId xmlns:a16="http://schemas.microsoft.com/office/drawing/2014/main" id="{A0BC815C-6F08-8443-97FB-6818C0447F73}"/>
              </a:ext>
            </a:extLst>
          </p:cNvPr>
          <p:cNvSpPr/>
          <p:nvPr/>
        </p:nvSpPr>
        <p:spPr>
          <a:xfrm>
            <a:off x="1963632" y="1808776"/>
            <a:ext cx="9558401" cy="646331"/>
          </a:xfrm>
          <a:prstGeom prst="rect">
            <a:avLst/>
          </a:prstGeom>
        </p:spPr>
        <p:txBody>
          <a:bodyPr wrap="square">
            <a:spAutoFit/>
          </a:bodyPr>
          <a:lstStyle/>
          <a:p>
            <a:r>
              <a:rPr lang="ja-JP" altLang="en-US"/>
              <a:t>卵管や頸管が狭くなったり詰まったりすることで、卵子や受精卵、精子が通過できず、</a:t>
            </a:r>
            <a:endParaRPr lang="en-US" altLang="ja-JP" dirty="0"/>
          </a:p>
          <a:p>
            <a:r>
              <a:rPr lang="ja-JP" altLang="en-US"/>
              <a:t>精子の量や機能の低下によって不妊となります。</a:t>
            </a:r>
          </a:p>
        </p:txBody>
      </p:sp>
      <p:pic>
        <p:nvPicPr>
          <p:cNvPr id="11" name="図 10">
            <a:extLst>
              <a:ext uri="{FF2B5EF4-FFF2-40B4-BE49-F238E27FC236}">
                <a16:creationId xmlns:a16="http://schemas.microsoft.com/office/drawing/2014/main" id="{A1C647E3-91D7-4246-9939-D32E6B0389E0}"/>
              </a:ext>
            </a:extLst>
          </p:cNvPr>
          <p:cNvPicPr>
            <a:picLocks noChangeAspect="1"/>
          </p:cNvPicPr>
          <p:nvPr/>
        </p:nvPicPr>
        <p:blipFill>
          <a:blip r:embed="rId4"/>
          <a:stretch>
            <a:fillRect/>
          </a:stretch>
        </p:blipFill>
        <p:spPr>
          <a:xfrm>
            <a:off x="6569225" y="3555686"/>
            <a:ext cx="5185199" cy="2561237"/>
          </a:xfrm>
          <a:prstGeom prst="rect">
            <a:avLst/>
          </a:prstGeom>
        </p:spPr>
      </p:pic>
      <p:sp>
        <p:nvSpPr>
          <p:cNvPr id="12" name="角丸四角形 11">
            <a:extLst>
              <a:ext uri="{FF2B5EF4-FFF2-40B4-BE49-F238E27FC236}">
                <a16:creationId xmlns:a16="http://schemas.microsoft.com/office/drawing/2014/main" id="{59AD6600-0D71-EE42-9BC9-041D3EB5D4B5}"/>
              </a:ext>
            </a:extLst>
          </p:cNvPr>
          <p:cNvSpPr/>
          <p:nvPr/>
        </p:nvSpPr>
        <p:spPr>
          <a:xfrm>
            <a:off x="417764" y="2831376"/>
            <a:ext cx="6144825" cy="3794113"/>
          </a:xfrm>
          <a:prstGeom prst="roundRect">
            <a:avLst>
              <a:gd name="adj" fmla="val 3687"/>
            </a:avLst>
          </a:prstGeom>
          <a:pattFill prst="pct25">
            <a:fgClr>
              <a:srgbClr val="FDE0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269E788-AEA0-B445-8B0E-31DFFF8FBC58}"/>
              </a:ext>
            </a:extLst>
          </p:cNvPr>
          <p:cNvSpPr/>
          <p:nvPr/>
        </p:nvSpPr>
        <p:spPr>
          <a:xfrm>
            <a:off x="473225" y="2858178"/>
            <a:ext cx="5916960" cy="3662541"/>
          </a:xfrm>
          <a:prstGeom prst="rect">
            <a:avLst/>
          </a:prstGeom>
        </p:spPr>
        <p:txBody>
          <a:bodyPr wrap="square">
            <a:spAutoFit/>
          </a:bodyPr>
          <a:lstStyle/>
          <a:p>
            <a:r>
              <a:rPr lang="ja-JP" altLang="en-US" sz="2000" b="1">
                <a:solidFill>
                  <a:srgbClr val="000000"/>
                </a:solidFill>
                <a:latin typeface="NotoSans"/>
              </a:rPr>
              <a:t>卵管因子</a:t>
            </a:r>
            <a:endParaRPr lang="en-US" altLang="ja-JP" sz="2000" b="1" dirty="0">
              <a:solidFill>
                <a:srgbClr val="000000"/>
              </a:solidFill>
              <a:latin typeface="NotoSans"/>
            </a:endParaRPr>
          </a:p>
          <a:p>
            <a:endParaRPr lang="ja-JP" altLang="en-US" b="1">
              <a:solidFill>
                <a:srgbClr val="000000"/>
              </a:solidFill>
              <a:latin typeface="NotoSans"/>
            </a:endParaRPr>
          </a:p>
          <a:p>
            <a:r>
              <a:rPr lang="ja-JP" altLang="en-US" sz="1400">
                <a:solidFill>
                  <a:srgbClr val="000000"/>
                </a:solidFill>
                <a:latin typeface="NotoSans"/>
              </a:rPr>
              <a:t>女性側の原因で最も多い（</a:t>
            </a:r>
            <a:r>
              <a:rPr lang="en-US" altLang="ja-JP" sz="1400" dirty="0">
                <a:solidFill>
                  <a:srgbClr val="000000"/>
                </a:solidFill>
                <a:latin typeface="NotoSans"/>
              </a:rPr>
              <a:t>30〜40</a:t>
            </a:r>
            <a:r>
              <a:rPr lang="ja-JP" altLang="en-US" sz="1400">
                <a:solidFill>
                  <a:srgbClr val="000000"/>
                </a:solidFill>
                <a:latin typeface="NotoSans"/>
              </a:rPr>
              <a:t>％）のが、卵管因子による不妊症です。</a:t>
            </a:r>
            <a:endParaRPr lang="en-US" altLang="ja-JP" sz="1400" dirty="0">
              <a:solidFill>
                <a:srgbClr val="000000"/>
              </a:solidFill>
              <a:latin typeface="NotoSans"/>
            </a:endParaRPr>
          </a:p>
          <a:p>
            <a:endParaRPr lang="en-US" altLang="ja-JP" sz="1400" dirty="0">
              <a:solidFill>
                <a:srgbClr val="000000"/>
              </a:solidFill>
              <a:latin typeface="NotoSans"/>
            </a:endParaRPr>
          </a:p>
          <a:p>
            <a:r>
              <a:rPr lang="ja-JP" altLang="en-US" sz="1400">
                <a:solidFill>
                  <a:srgbClr val="000000"/>
                </a:solidFill>
                <a:latin typeface="NotoSans"/>
              </a:rPr>
              <a:t>なかでも、クラミジア感染症による卵管の狭窄や閉塞、卵管周囲の癒着が原因で起こる不妊症が</a:t>
            </a:r>
            <a:r>
              <a:rPr lang="en-US" altLang="ja-JP" sz="1400" dirty="0">
                <a:solidFill>
                  <a:srgbClr val="000000"/>
                </a:solidFill>
                <a:latin typeface="NotoSans"/>
              </a:rPr>
              <a:t>60</a:t>
            </a:r>
            <a:r>
              <a:rPr lang="ja-JP" altLang="en-US" sz="1400">
                <a:solidFill>
                  <a:srgbClr val="000000"/>
                </a:solidFill>
                <a:latin typeface="NotoSans"/>
              </a:rPr>
              <a:t>％以上を占めるとされています。</a:t>
            </a:r>
            <a:endParaRPr lang="en-US" altLang="ja-JP" sz="1400" dirty="0">
              <a:solidFill>
                <a:srgbClr val="000000"/>
              </a:solidFill>
              <a:latin typeface="NotoSans"/>
            </a:endParaRPr>
          </a:p>
          <a:p>
            <a:endParaRPr lang="en-US" altLang="ja-JP" sz="1400" dirty="0">
              <a:solidFill>
                <a:srgbClr val="000000"/>
              </a:solidFill>
              <a:latin typeface="NotoSans"/>
            </a:endParaRPr>
          </a:p>
          <a:p>
            <a:r>
              <a:rPr lang="ja-JP" altLang="en-US" sz="1400">
                <a:solidFill>
                  <a:srgbClr val="000000"/>
                </a:solidFill>
                <a:latin typeface="NotoSans"/>
              </a:rPr>
              <a:t>卵管が狭くなったり、卵管の周囲が癒着したりすると、排卵された卵子が卵管に取り込まれにくくなったり子宮へ移動できなかったりすることで、不妊症になると考えられます。</a:t>
            </a:r>
            <a:endParaRPr lang="en-US" altLang="ja-JP" sz="1400" dirty="0">
              <a:solidFill>
                <a:srgbClr val="000000"/>
              </a:solidFill>
              <a:latin typeface="NotoSans"/>
            </a:endParaRPr>
          </a:p>
          <a:p>
            <a:endParaRPr lang="en-US" altLang="ja-JP" sz="1400" dirty="0">
              <a:solidFill>
                <a:srgbClr val="000000"/>
              </a:solidFill>
              <a:latin typeface="NotoSans"/>
            </a:endParaRPr>
          </a:p>
          <a:p>
            <a:r>
              <a:rPr lang="ja-JP" altLang="en-US" sz="1400">
                <a:solidFill>
                  <a:srgbClr val="000000"/>
                </a:solidFill>
                <a:latin typeface="NotoSans"/>
              </a:rPr>
              <a:t>女性ではクラミジアに感染しても無症状のことが多く、感染に気づきにくいので注意が必要です。</a:t>
            </a:r>
            <a:br>
              <a:rPr lang="ja-JP" altLang="en-US" sz="1400">
                <a:solidFill>
                  <a:srgbClr val="000000"/>
                </a:solidFill>
                <a:latin typeface="NotoSans"/>
              </a:rPr>
            </a:br>
            <a:endParaRPr lang="en-US" altLang="ja-JP" sz="1400" dirty="0">
              <a:solidFill>
                <a:srgbClr val="000000"/>
              </a:solidFill>
              <a:latin typeface="NotoSans"/>
            </a:endParaRPr>
          </a:p>
          <a:p>
            <a:r>
              <a:rPr lang="ja-JP" altLang="en-US" sz="1400">
                <a:solidFill>
                  <a:srgbClr val="000000"/>
                </a:solidFill>
                <a:latin typeface="NotoSans"/>
              </a:rPr>
              <a:t>他にも、虫垂炎などの骨盤内の手術や子宮内膜症が原因で卵管周囲に癒着が起きて不妊症になる場合があります。</a:t>
            </a:r>
            <a:endParaRPr lang="ja-JP" altLang="en-US" sz="1400" b="0" i="0">
              <a:solidFill>
                <a:srgbClr val="000000"/>
              </a:solidFill>
              <a:effectLst/>
              <a:latin typeface="NotoSans"/>
            </a:endParaRPr>
          </a:p>
        </p:txBody>
      </p:sp>
      <p:sp>
        <p:nvSpPr>
          <p:cNvPr id="9" name="正方形/長方形 8">
            <a:extLst>
              <a:ext uri="{FF2B5EF4-FFF2-40B4-BE49-F238E27FC236}">
                <a16:creationId xmlns:a16="http://schemas.microsoft.com/office/drawing/2014/main" id="{0D48B365-FB97-462D-8AB4-C51003091A00}"/>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696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97D2C3-E463-B04E-BDA3-F7254EB3C3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4317" y="1013020"/>
            <a:ext cx="1358900" cy="825500"/>
          </a:xfrm>
          <a:prstGeom prst="rect">
            <a:avLst/>
          </a:prstGeom>
        </p:spPr>
      </p:pic>
      <p:sp>
        <p:nvSpPr>
          <p:cNvPr id="7" name="正方形/長方形 6">
            <a:extLst>
              <a:ext uri="{FF2B5EF4-FFF2-40B4-BE49-F238E27FC236}">
                <a16:creationId xmlns:a16="http://schemas.microsoft.com/office/drawing/2014/main" id="{A476C119-EA49-B94E-A3D0-0D97AE70A293}"/>
              </a:ext>
            </a:extLst>
          </p:cNvPr>
          <p:cNvSpPr/>
          <p:nvPr/>
        </p:nvSpPr>
        <p:spPr>
          <a:xfrm>
            <a:off x="1950185" y="1106570"/>
            <a:ext cx="6699270" cy="769441"/>
          </a:xfrm>
          <a:prstGeom prst="rect">
            <a:avLst/>
          </a:prstGeom>
        </p:spPr>
        <p:txBody>
          <a:bodyPr wrap="none">
            <a:spAutoFit/>
          </a:bodyPr>
          <a:lstStyle/>
          <a:p>
            <a:r>
              <a:rPr lang="ja-JP" altLang="en-US" sz="2800"/>
              <a:t>不妊症の分類と不妊因子</a:t>
            </a:r>
            <a:r>
              <a:rPr lang="en-US" altLang="ja-JP" sz="2800" dirty="0"/>
              <a:t>  </a:t>
            </a:r>
            <a:r>
              <a:rPr lang="en-US" altLang="ja-JP" sz="2800" b="1" dirty="0"/>
              <a:t> </a:t>
            </a:r>
            <a:r>
              <a:rPr lang="ja-JP" altLang="en-US" sz="4400" b="1">
                <a:solidFill>
                  <a:srgbClr val="FF16AB"/>
                </a:solidFill>
              </a:rPr>
              <a:t>受精障害</a:t>
            </a:r>
          </a:p>
        </p:txBody>
      </p:sp>
      <p:sp>
        <p:nvSpPr>
          <p:cNvPr id="8" name="正方形/長方形 7">
            <a:extLst>
              <a:ext uri="{FF2B5EF4-FFF2-40B4-BE49-F238E27FC236}">
                <a16:creationId xmlns:a16="http://schemas.microsoft.com/office/drawing/2014/main" id="{A0BC815C-6F08-8443-97FB-6818C0447F73}"/>
              </a:ext>
            </a:extLst>
          </p:cNvPr>
          <p:cNvSpPr/>
          <p:nvPr/>
        </p:nvSpPr>
        <p:spPr>
          <a:xfrm>
            <a:off x="1950185" y="1876011"/>
            <a:ext cx="9558401" cy="646331"/>
          </a:xfrm>
          <a:prstGeom prst="rect">
            <a:avLst/>
          </a:prstGeom>
        </p:spPr>
        <p:txBody>
          <a:bodyPr wrap="square">
            <a:spAutoFit/>
          </a:bodyPr>
          <a:lstStyle/>
          <a:p>
            <a:r>
              <a:rPr lang="ja-JP" altLang="en-US"/>
              <a:t>卵管や頸管が狭くなったり詰まったりすることで、卵子や受精卵、精子が通過できず、</a:t>
            </a:r>
            <a:endParaRPr lang="en-US" altLang="ja-JP" dirty="0"/>
          </a:p>
          <a:p>
            <a:r>
              <a:rPr lang="ja-JP" altLang="en-US"/>
              <a:t>精子の量や機能の低下によって不妊となります。</a:t>
            </a:r>
          </a:p>
        </p:txBody>
      </p:sp>
      <p:sp>
        <p:nvSpPr>
          <p:cNvPr id="12" name="角丸四角形 11">
            <a:extLst>
              <a:ext uri="{FF2B5EF4-FFF2-40B4-BE49-F238E27FC236}">
                <a16:creationId xmlns:a16="http://schemas.microsoft.com/office/drawing/2014/main" id="{59AD6600-0D71-EE42-9BC9-041D3EB5D4B5}"/>
              </a:ext>
            </a:extLst>
          </p:cNvPr>
          <p:cNvSpPr/>
          <p:nvPr/>
        </p:nvSpPr>
        <p:spPr>
          <a:xfrm>
            <a:off x="404317" y="2898611"/>
            <a:ext cx="6144825" cy="3794113"/>
          </a:xfrm>
          <a:prstGeom prst="roundRect">
            <a:avLst>
              <a:gd name="adj" fmla="val 3687"/>
            </a:avLst>
          </a:prstGeom>
          <a:pattFill prst="pct25">
            <a:fgClr>
              <a:srgbClr val="FDE0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269E788-AEA0-B445-8B0E-31DFFF8FBC58}"/>
              </a:ext>
            </a:extLst>
          </p:cNvPr>
          <p:cNvSpPr/>
          <p:nvPr/>
        </p:nvSpPr>
        <p:spPr>
          <a:xfrm>
            <a:off x="459778" y="2925413"/>
            <a:ext cx="5916960" cy="3200876"/>
          </a:xfrm>
          <a:prstGeom prst="rect">
            <a:avLst/>
          </a:prstGeom>
        </p:spPr>
        <p:txBody>
          <a:bodyPr wrap="square">
            <a:spAutoFit/>
          </a:bodyPr>
          <a:lstStyle/>
          <a:p>
            <a:r>
              <a:rPr lang="ja-JP" altLang="en-US" sz="2000" b="1"/>
              <a:t>頸管因子</a:t>
            </a:r>
          </a:p>
          <a:p>
            <a:endParaRPr lang="en-US" altLang="ja-JP" sz="1400" b="1" dirty="0">
              <a:solidFill>
                <a:srgbClr val="000000"/>
              </a:solidFill>
              <a:latin typeface="NotoSans"/>
            </a:endParaRPr>
          </a:p>
          <a:p>
            <a:endParaRPr lang="en-US" altLang="ja-JP" sz="1400" b="1" dirty="0">
              <a:solidFill>
                <a:srgbClr val="000000"/>
              </a:solidFill>
              <a:latin typeface="NotoSans"/>
            </a:endParaRPr>
          </a:p>
          <a:p>
            <a:r>
              <a:rPr lang="ja-JP" altLang="en-US" sz="1400"/>
              <a:t>妊娠が成立するためには、精子が子宮頸管を通過して卵子に到達する必要がありますが、頸管や頸管粘液の状態が精子の通過に適さないと不妊症となります。</a:t>
            </a:r>
            <a:endParaRPr lang="en-US" altLang="ja-JP" sz="1400" dirty="0"/>
          </a:p>
          <a:p>
            <a:br>
              <a:rPr lang="ja-JP" altLang="en-US" sz="1400"/>
            </a:br>
            <a:r>
              <a:rPr lang="ja-JP" altLang="en-US" sz="1400"/>
              <a:t>頸管因子には、頸管粘液量が少なく粘稠度が増加する頸管粘液産生不全や、頸管炎、頸管ポリープ、頸管狭窄などがあります。</a:t>
            </a:r>
            <a:endParaRPr lang="en-US" altLang="ja-JP" sz="1400" dirty="0"/>
          </a:p>
          <a:p>
            <a:endParaRPr lang="en-US" altLang="ja-JP" sz="1400" dirty="0"/>
          </a:p>
          <a:p>
            <a:r>
              <a:rPr lang="ja-JP" altLang="en-US" sz="1400"/>
              <a:t>頸管粘液産生不全には、エストロゲン作用不足などの内分泌異常が関与している場合があります。</a:t>
            </a:r>
          </a:p>
          <a:p>
            <a:br>
              <a:rPr lang="ja-JP" altLang="en-US" sz="1400"/>
            </a:br>
            <a:endParaRPr lang="ja-JP" altLang="en-US" sz="1400" b="0" i="0">
              <a:solidFill>
                <a:srgbClr val="000000"/>
              </a:solidFill>
              <a:effectLst/>
              <a:latin typeface="NotoSans"/>
            </a:endParaRPr>
          </a:p>
        </p:txBody>
      </p:sp>
      <p:pic>
        <p:nvPicPr>
          <p:cNvPr id="2" name="図 1">
            <a:extLst>
              <a:ext uri="{FF2B5EF4-FFF2-40B4-BE49-F238E27FC236}">
                <a16:creationId xmlns:a16="http://schemas.microsoft.com/office/drawing/2014/main" id="{B05E2F13-38FF-E94B-A20F-26A4E5F1B4A0}"/>
              </a:ext>
            </a:extLst>
          </p:cNvPr>
          <p:cNvPicPr>
            <a:picLocks noChangeAspect="1"/>
          </p:cNvPicPr>
          <p:nvPr/>
        </p:nvPicPr>
        <p:blipFill>
          <a:blip r:embed="rId4"/>
          <a:stretch>
            <a:fillRect/>
          </a:stretch>
        </p:blipFill>
        <p:spPr>
          <a:xfrm>
            <a:off x="6708784" y="3242327"/>
            <a:ext cx="5210084" cy="3154629"/>
          </a:xfrm>
          <a:prstGeom prst="rect">
            <a:avLst/>
          </a:prstGeom>
        </p:spPr>
      </p:pic>
      <p:sp>
        <p:nvSpPr>
          <p:cNvPr id="9" name="正方形/長方形 8">
            <a:extLst>
              <a:ext uri="{FF2B5EF4-FFF2-40B4-BE49-F238E27FC236}">
                <a16:creationId xmlns:a16="http://schemas.microsoft.com/office/drawing/2014/main" id="{DB6FEE8E-51C8-43E2-9772-3577C89378A3}"/>
              </a:ext>
            </a:extLst>
          </p:cNvPr>
          <p:cNvSpPr/>
          <p:nvPr/>
        </p:nvSpPr>
        <p:spPr>
          <a:xfrm>
            <a:off x="11084444" y="6590779"/>
            <a:ext cx="1090363" cy="261610"/>
          </a:xfrm>
          <a:prstGeom prst="rect">
            <a:avLst/>
          </a:prstGeom>
        </p:spPr>
        <p:txBody>
          <a:bodyPr wrap="none">
            <a:spAutoFit/>
          </a:bodyPr>
          <a:lstStyle/>
          <a:p>
            <a:r>
              <a:rPr lang="en-US" altLang="ja-JP" sz="1100" dirty="0">
                <a:latin typeface="Calibri" panose="020F0502020204030204" pitchFamily="34" charset="0"/>
                <a:cs typeface="Calibri" panose="020F0502020204030204" pitchFamily="34" charset="0"/>
              </a:rPr>
              <a:t>JP-RM-2200027</a:t>
            </a:r>
            <a:endParaRPr lang="ja-JP"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1986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9k8laX1JmoRyLKePU1rR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1698</Words>
  <Application>Microsoft Office PowerPoint</Application>
  <PresentationFormat>ワイド画面</PresentationFormat>
  <Paragraphs>128</Paragraphs>
  <Slides>12</Slides>
  <Notes>7</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0" baseType="lpstr">
      <vt:lpstr>BIZ UDPゴシック</vt:lpstr>
      <vt:lpstr>NotoSans</vt:lpstr>
      <vt:lpstr>游ゴシック</vt:lpstr>
      <vt:lpstr>游ゴシック Light</vt:lpstr>
      <vt:lpstr>Arial</vt:lpstr>
      <vt:lpstr>Calibri</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Yoshida, Eiichi</dc:creator>
  <cp:lastModifiedBy>ozawa machiko</cp:lastModifiedBy>
  <cp:revision>52</cp:revision>
  <dcterms:created xsi:type="dcterms:W3CDTF">2020-05-08T14:33:02Z</dcterms:created>
  <dcterms:modified xsi:type="dcterms:W3CDTF">2022-08-29T00:50:20Z</dcterms:modified>
</cp:coreProperties>
</file>